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7" r:id="rId3"/>
    <p:sldId id="258" r:id="rId4"/>
    <p:sldId id="256" r:id="rId5"/>
    <p:sldId id="262" r:id="rId6"/>
    <p:sldId id="263" r:id="rId7"/>
    <p:sldId id="259" r:id="rId8"/>
    <p:sldId id="260" r:id="rId9"/>
    <p:sldId id="265" r:id="rId10"/>
  </p:sldIdLst>
  <p:sldSz cx="3027521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6790E7-6BF4-4292-A9B9-49A7723DBCF3}" v="2347" dt="2018-08-02T08:53:46.6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14" d="100"/>
          <a:sy n="14" d="100"/>
        </p:scale>
        <p:origin x="975"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0A35A2-CE23-4171-B49C-1A78335E9460}"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GB"/>
        </a:p>
      </dgm:t>
    </dgm:pt>
    <dgm:pt modelId="{24FDB02B-A4D2-4A64-8860-87C22F8C94E4}">
      <dgm:prSet phldrT="[Text]"/>
      <dgm:spPr>
        <a:solidFill>
          <a:schemeClr val="bg1">
            <a:lumMod val="50000"/>
            <a:alpha val="93000"/>
          </a:schemeClr>
        </a:solidFill>
        <a:ln>
          <a:solidFill>
            <a:srgbClr val="00B050"/>
          </a:solidFill>
        </a:ln>
      </dgm:spPr>
      <dgm:t>
        <a:bodyPr/>
        <a:lstStyle/>
        <a:p>
          <a:r>
            <a:rPr lang="en-GB" dirty="0"/>
            <a:t>Project proposal</a:t>
          </a:r>
        </a:p>
      </dgm:t>
    </dgm:pt>
    <dgm:pt modelId="{0260928A-1D61-48A2-8ABC-EC3715E056B7}" type="parTrans" cxnId="{78197D88-2C09-4E2A-B651-54DFD87302B5}">
      <dgm:prSet/>
      <dgm:spPr/>
      <dgm:t>
        <a:bodyPr/>
        <a:lstStyle/>
        <a:p>
          <a:endParaRPr lang="en-GB"/>
        </a:p>
      </dgm:t>
    </dgm:pt>
    <dgm:pt modelId="{FA5113FD-E339-4572-82DF-72FFD2CC75D2}" type="sibTrans" cxnId="{78197D88-2C09-4E2A-B651-54DFD87302B5}">
      <dgm:prSet/>
      <dgm:spPr>
        <a:solidFill>
          <a:schemeClr val="accent6">
            <a:alpha val="67000"/>
          </a:schemeClr>
        </a:solidFill>
      </dgm:spPr>
      <dgm:t>
        <a:bodyPr/>
        <a:lstStyle/>
        <a:p>
          <a:endParaRPr lang="en-GB"/>
        </a:p>
      </dgm:t>
    </dgm:pt>
    <dgm:pt modelId="{44971CD2-DA69-4633-A925-462F56DD1F5E}">
      <dgm:prSet phldrT="[Text]"/>
      <dgm:spPr>
        <a:solidFill>
          <a:schemeClr val="bg1">
            <a:lumMod val="50000"/>
            <a:alpha val="93000"/>
          </a:schemeClr>
        </a:solidFill>
        <a:ln>
          <a:solidFill>
            <a:srgbClr val="00B050"/>
          </a:solidFill>
        </a:ln>
      </dgm:spPr>
      <dgm:t>
        <a:bodyPr/>
        <a:lstStyle/>
        <a:p>
          <a:r>
            <a:rPr lang="en-GB" dirty="0"/>
            <a:t>Project Management</a:t>
          </a:r>
        </a:p>
      </dgm:t>
    </dgm:pt>
    <dgm:pt modelId="{A787A757-CC82-4E2B-A2D8-3475F8D3A7AD}" type="parTrans" cxnId="{E45ADFD2-758F-4D83-B2A7-117478E34D7B}">
      <dgm:prSet/>
      <dgm:spPr/>
      <dgm:t>
        <a:bodyPr/>
        <a:lstStyle/>
        <a:p>
          <a:endParaRPr lang="en-GB"/>
        </a:p>
      </dgm:t>
    </dgm:pt>
    <dgm:pt modelId="{02A7AC66-824E-4F20-828E-2FB59226C4FA}" type="sibTrans" cxnId="{E45ADFD2-758F-4D83-B2A7-117478E34D7B}">
      <dgm:prSet/>
      <dgm:spPr/>
      <dgm:t>
        <a:bodyPr/>
        <a:lstStyle/>
        <a:p>
          <a:endParaRPr lang="en-GB"/>
        </a:p>
      </dgm:t>
    </dgm:pt>
    <dgm:pt modelId="{C25BF777-716B-4D74-A1FF-1FF301BEFDAC}">
      <dgm:prSet phldrT="[Text]"/>
      <dgm:spPr>
        <a:solidFill>
          <a:schemeClr val="bg1">
            <a:lumMod val="50000"/>
            <a:alpha val="93000"/>
          </a:schemeClr>
        </a:solidFill>
        <a:ln>
          <a:solidFill>
            <a:srgbClr val="00B050"/>
          </a:solidFill>
        </a:ln>
      </dgm:spPr>
      <dgm:t>
        <a:bodyPr/>
        <a:lstStyle/>
        <a:p>
          <a:r>
            <a:rPr lang="en-GB" dirty="0"/>
            <a:t>Research</a:t>
          </a:r>
        </a:p>
      </dgm:t>
    </dgm:pt>
    <dgm:pt modelId="{EB561D6F-DFCF-4188-9D55-5029F16BDF70}" type="parTrans" cxnId="{2E5B7CE0-96D7-4B78-A509-85BA145D8CE7}">
      <dgm:prSet/>
      <dgm:spPr/>
      <dgm:t>
        <a:bodyPr/>
        <a:lstStyle/>
        <a:p>
          <a:endParaRPr lang="en-GB"/>
        </a:p>
      </dgm:t>
    </dgm:pt>
    <dgm:pt modelId="{9A6E7218-FABE-4A4A-98FF-F74D276F89E8}" type="sibTrans" cxnId="{2E5B7CE0-96D7-4B78-A509-85BA145D8CE7}">
      <dgm:prSet/>
      <dgm:spPr/>
      <dgm:t>
        <a:bodyPr/>
        <a:lstStyle/>
        <a:p>
          <a:endParaRPr lang="en-GB"/>
        </a:p>
      </dgm:t>
    </dgm:pt>
    <dgm:pt modelId="{AC79D950-B634-4FFF-9519-024185C08348}">
      <dgm:prSet phldrT="[Text]"/>
      <dgm:spPr>
        <a:solidFill>
          <a:schemeClr val="bg1">
            <a:lumMod val="50000"/>
            <a:alpha val="93000"/>
          </a:schemeClr>
        </a:solidFill>
        <a:ln>
          <a:solidFill>
            <a:srgbClr val="00B050"/>
          </a:solidFill>
        </a:ln>
      </dgm:spPr>
      <dgm:t>
        <a:bodyPr/>
        <a:lstStyle/>
        <a:p>
          <a:r>
            <a:rPr lang="en-GB" dirty="0"/>
            <a:t>Results &amp; Analysis</a:t>
          </a:r>
        </a:p>
      </dgm:t>
    </dgm:pt>
    <dgm:pt modelId="{A58F8248-0669-442D-BC45-CED53AA22C6C}" type="parTrans" cxnId="{E8A3536A-9410-4442-A046-31253B821EE5}">
      <dgm:prSet/>
      <dgm:spPr/>
      <dgm:t>
        <a:bodyPr/>
        <a:lstStyle/>
        <a:p>
          <a:endParaRPr lang="en-GB"/>
        </a:p>
      </dgm:t>
    </dgm:pt>
    <dgm:pt modelId="{C8D2F27A-1C9C-43D0-A3B7-8A494E1E0051}" type="sibTrans" cxnId="{E8A3536A-9410-4442-A046-31253B821EE5}">
      <dgm:prSet/>
      <dgm:spPr/>
      <dgm:t>
        <a:bodyPr/>
        <a:lstStyle/>
        <a:p>
          <a:endParaRPr lang="en-GB"/>
        </a:p>
      </dgm:t>
    </dgm:pt>
    <dgm:pt modelId="{0805BB94-8817-4DA8-B9CB-EB8D90C994DA}">
      <dgm:prSet phldrT="[Text]"/>
      <dgm:spPr>
        <a:solidFill>
          <a:schemeClr val="bg1">
            <a:lumMod val="50000"/>
            <a:alpha val="93000"/>
          </a:schemeClr>
        </a:solidFill>
        <a:ln>
          <a:solidFill>
            <a:srgbClr val="00B050"/>
          </a:solidFill>
        </a:ln>
      </dgm:spPr>
      <dgm:t>
        <a:bodyPr/>
        <a:lstStyle/>
        <a:p>
          <a:r>
            <a:rPr lang="en-GB" dirty="0"/>
            <a:t>Output dissemination</a:t>
          </a:r>
        </a:p>
      </dgm:t>
    </dgm:pt>
    <dgm:pt modelId="{A514FFEB-BF94-4E1F-8BE7-5075ABEDC37E}" type="parTrans" cxnId="{E1C8EEC5-C011-4E7B-B521-D412E5EE6D6B}">
      <dgm:prSet/>
      <dgm:spPr/>
      <dgm:t>
        <a:bodyPr/>
        <a:lstStyle/>
        <a:p>
          <a:endParaRPr lang="en-GB"/>
        </a:p>
      </dgm:t>
    </dgm:pt>
    <dgm:pt modelId="{39B1392E-2B74-4524-939C-5346F27EC038}" type="sibTrans" cxnId="{E1C8EEC5-C011-4E7B-B521-D412E5EE6D6B}">
      <dgm:prSet/>
      <dgm:spPr/>
      <dgm:t>
        <a:bodyPr/>
        <a:lstStyle/>
        <a:p>
          <a:endParaRPr lang="en-GB"/>
        </a:p>
      </dgm:t>
    </dgm:pt>
    <dgm:pt modelId="{922419BD-E611-4A3B-BC14-40146E8D529C}">
      <dgm:prSet phldrT="[Text]"/>
      <dgm:spPr>
        <a:solidFill>
          <a:schemeClr val="bg1">
            <a:lumMod val="50000"/>
            <a:alpha val="93000"/>
          </a:schemeClr>
        </a:solidFill>
        <a:ln>
          <a:solidFill>
            <a:srgbClr val="00B050"/>
          </a:solidFill>
        </a:ln>
      </dgm:spPr>
      <dgm:t>
        <a:bodyPr/>
        <a:lstStyle/>
        <a:p>
          <a:r>
            <a:rPr lang="en-GB" dirty="0"/>
            <a:t>Legacy/Evolution</a:t>
          </a:r>
        </a:p>
      </dgm:t>
    </dgm:pt>
    <dgm:pt modelId="{C85B2F81-B82B-499C-AB1F-6B1F4E1B83F4}" type="parTrans" cxnId="{6D0353BF-4EC7-4BB6-B733-0413B3AD3946}">
      <dgm:prSet/>
      <dgm:spPr/>
      <dgm:t>
        <a:bodyPr/>
        <a:lstStyle/>
        <a:p>
          <a:endParaRPr lang="en-GB"/>
        </a:p>
      </dgm:t>
    </dgm:pt>
    <dgm:pt modelId="{044963A9-49A8-483F-B367-A92DC3248944}" type="sibTrans" cxnId="{6D0353BF-4EC7-4BB6-B733-0413B3AD3946}">
      <dgm:prSet/>
      <dgm:spPr/>
      <dgm:t>
        <a:bodyPr/>
        <a:lstStyle/>
        <a:p>
          <a:endParaRPr lang="en-GB"/>
        </a:p>
      </dgm:t>
    </dgm:pt>
    <dgm:pt modelId="{DFC0D0A6-1353-4A37-871F-F9750B4C76CE}" type="pres">
      <dgm:prSet presAssocID="{D40A35A2-CE23-4171-B49C-1A78335E9460}" presName="Name0" presStyleCnt="0">
        <dgm:presLayoutVars>
          <dgm:dir/>
          <dgm:resizeHandles val="exact"/>
        </dgm:presLayoutVars>
      </dgm:prSet>
      <dgm:spPr/>
    </dgm:pt>
    <dgm:pt modelId="{EE762960-2BB5-4BFF-8716-41AA9898B557}" type="pres">
      <dgm:prSet presAssocID="{D40A35A2-CE23-4171-B49C-1A78335E9460}" presName="cycle" presStyleCnt="0"/>
      <dgm:spPr/>
    </dgm:pt>
    <dgm:pt modelId="{5E6BBE57-F22A-4387-A560-0F18A5175B0C}" type="pres">
      <dgm:prSet presAssocID="{24FDB02B-A4D2-4A64-8860-87C22F8C94E4}" presName="nodeFirstNode" presStyleLbl="node1" presStyleIdx="0" presStyleCnt="6">
        <dgm:presLayoutVars>
          <dgm:bulletEnabled val="1"/>
        </dgm:presLayoutVars>
      </dgm:prSet>
      <dgm:spPr/>
    </dgm:pt>
    <dgm:pt modelId="{D5C9E207-6AE3-4635-8D89-25E290C1D2D4}" type="pres">
      <dgm:prSet presAssocID="{FA5113FD-E339-4572-82DF-72FFD2CC75D2}" presName="sibTransFirstNode" presStyleLbl="bgShp" presStyleIdx="0" presStyleCnt="1"/>
      <dgm:spPr/>
    </dgm:pt>
    <dgm:pt modelId="{63262945-8AB4-46D2-9950-9063CE0E9273}" type="pres">
      <dgm:prSet presAssocID="{44971CD2-DA69-4633-A925-462F56DD1F5E}" presName="nodeFollowingNodes" presStyleLbl="node1" presStyleIdx="1" presStyleCnt="6">
        <dgm:presLayoutVars>
          <dgm:bulletEnabled val="1"/>
        </dgm:presLayoutVars>
      </dgm:prSet>
      <dgm:spPr/>
    </dgm:pt>
    <dgm:pt modelId="{075F5C37-8573-4AA1-9DAB-B587B8E16303}" type="pres">
      <dgm:prSet presAssocID="{C25BF777-716B-4D74-A1FF-1FF301BEFDAC}" presName="nodeFollowingNodes" presStyleLbl="node1" presStyleIdx="2" presStyleCnt="6">
        <dgm:presLayoutVars>
          <dgm:bulletEnabled val="1"/>
        </dgm:presLayoutVars>
      </dgm:prSet>
      <dgm:spPr/>
    </dgm:pt>
    <dgm:pt modelId="{12579FBB-86EC-4493-9156-BA4C69C8066D}" type="pres">
      <dgm:prSet presAssocID="{AC79D950-B634-4FFF-9519-024185C08348}" presName="nodeFollowingNodes" presStyleLbl="node1" presStyleIdx="3" presStyleCnt="6">
        <dgm:presLayoutVars>
          <dgm:bulletEnabled val="1"/>
        </dgm:presLayoutVars>
      </dgm:prSet>
      <dgm:spPr/>
    </dgm:pt>
    <dgm:pt modelId="{C50924FE-A06F-445F-A03D-37B674515A46}" type="pres">
      <dgm:prSet presAssocID="{0805BB94-8817-4DA8-B9CB-EB8D90C994DA}" presName="nodeFollowingNodes" presStyleLbl="node1" presStyleIdx="4" presStyleCnt="6">
        <dgm:presLayoutVars>
          <dgm:bulletEnabled val="1"/>
        </dgm:presLayoutVars>
      </dgm:prSet>
      <dgm:spPr/>
    </dgm:pt>
    <dgm:pt modelId="{F605460A-176D-458B-B8E7-906F19DF852B}" type="pres">
      <dgm:prSet presAssocID="{922419BD-E611-4A3B-BC14-40146E8D529C}" presName="nodeFollowingNodes" presStyleLbl="node1" presStyleIdx="5" presStyleCnt="6">
        <dgm:presLayoutVars>
          <dgm:bulletEnabled val="1"/>
        </dgm:presLayoutVars>
      </dgm:prSet>
      <dgm:spPr/>
    </dgm:pt>
  </dgm:ptLst>
  <dgm:cxnLst>
    <dgm:cxn modelId="{ACC61805-FFFB-47AA-8181-27D557AD0C8C}" type="presOf" srcId="{AC79D950-B634-4FFF-9519-024185C08348}" destId="{12579FBB-86EC-4493-9156-BA4C69C8066D}" srcOrd="0" destOrd="0" presId="urn:microsoft.com/office/officeart/2005/8/layout/cycle3"/>
    <dgm:cxn modelId="{3F394219-AE43-4149-85C3-66B439B52293}" type="presOf" srcId="{922419BD-E611-4A3B-BC14-40146E8D529C}" destId="{F605460A-176D-458B-B8E7-906F19DF852B}" srcOrd="0" destOrd="0" presId="urn:microsoft.com/office/officeart/2005/8/layout/cycle3"/>
    <dgm:cxn modelId="{26163A38-BC1A-4843-B6A1-513905CADB81}" type="presOf" srcId="{24FDB02B-A4D2-4A64-8860-87C22F8C94E4}" destId="{5E6BBE57-F22A-4387-A560-0F18A5175B0C}" srcOrd="0" destOrd="0" presId="urn:microsoft.com/office/officeart/2005/8/layout/cycle3"/>
    <dgm:cxn modelId="{E8A3536A-9410-4442-A046-31253B821EE5}" srcId="{D40A35A2-CE23-4171-B49C-1A78335E9460}" destId="{AC79D950-B634-4FFF-9519-024185C08348}" srcOrd="3" destOrd="0" parTransId="{A58F8248-0669-442D-BC45-CED53AA22C6C}" sibTransId="{C8D2F27A-1C9C-43D0-A3B7-8A494E1E0051}"/>
    <dgm:cxn modelId="{15558455-5996-4118-943E-720BE5E92570}" type="presOf" srcId="{FA5113FD-E339-4572-82DF-72FFD2CC75D2}" destId="{D5C9E207-6AE3-4635-8D89-25E290C1D2D4}" srcOrd="0" destOrd="0" presId="urn:microsoft.com/office/officeart/2005/8/layout/cycle3"/>
    <dgm:cxn modelId="{78197D88-2C09-4E2A-B651-54DFD87302B5}" srcId="{D40A35A2-CE23-4171-B49C-1A78335E9460}" destId="{24FDB02B-A4D2-4A64-8860-87C22F8C94E4}" srcOrd="0" destOrd="0" parTransId="{0260928A-1D61-48A2-8ABC-EC3715E056B7}" sibTransId="{FA5113FD-E339-4572-82DF-72FFD2CC75D2}"/>
    <dgm:cxn modelId="{B3F03190-3C3F-4F92-918F-3B891344782A}" type="presOf" srcId="{C25BF777-716B-4D74-A1FF-1FF301BEFDAC}" destId="{075F5C37-8573-4AA1-9DAB-B587B8E16303}" srcOrd="0" destOrd="0" presId="urn:microsoft.com/office/officeart/2005/8/layout/cycle3"/>
    <dgm:cxn modelId="{8413AB9B-489C-4FE3-8914-6FD2D29CD92C}" type="presOf" srcId="{44971CD2-DA69-4633-A925-462F56DD1F5E}" destId="{63262945-8AB4-46D2-9950-9063CE0E9273}" srcOrd="0" destOrd="0" presId="urn:microsoft.com/office/officeart/2005/8/layout/cycle3"/>
    <dgm:cxn modelId="{3AD41BB1-BDBC-47E5-A79C-5EE512E6D7B0}" type="presOf" srcId="{D40A35A2-CE23-4171-B49C-1A78335E9460}" destId="{DFC0D0A6-1353-4A37-871F-F9750B4C76CE}" srcOrd="0" destOrd="0" presId="urn:microsoft.com/office/officeart/2005/8/layout/cycle3"/>
    <dgm:cxn modelId="{76560EB5-4009-4EFE-BFB0-1BF36584561E}" type="presOf" srcId="{0805BB94-8817-4DA8-B9CB-EB8D90C994DA}" destId="{C50924FE-A06F-445F-A03D-37B674515A46}" srcOrd="0" destOrd="0" presId="urn:microsoft.com/office/officeart/2005/8/layout/cycle3"/>
    <dgm:cxn modelId="{6D0353BF-4EC7-4BB6-B733-0413B3AD3946}" srcId="{D40A35A2-CE23-4171-B49C-1A78335E9460}" destId="{922419BD-E611-4A3B-BC14-40146E8D529C}" srcOrd="5" destOrd="0" parTransId="{C85B2F81-B82B-499C-AB1F-6B1F4E1B83F4}" sibTransId="{044963A9-49A8-483F-B367-A92DC3248944}"/>
    <dgm:cxn modelId="{E1C8EEC5-C011-4E7B-B521-D412E5EE6D6B}" srcId="{D40A35A2-CE23-4171-B49C-1A78335E9460}" destId="{0805BB94-8817-4DA8-B9CB-EB8D90C994DA}" srcOrd="4" destOrd="0" parTransId="{A514FFEB-BF94-4E1F-8BE7-5075ABEDC37E}" sibTransId="{39B1392E-2B74-4524-939C-5346F27EC038}"/>
    <dgm:cxn modelId="{E45ADFD2-758F-4D83-B2A7-117478E34D7B}" srcId="{D40A35A2-CE23-4171-B49C-1A78335E9460}" destId="{44971CD2-DA69-4633-A925-462F56DD1F5E}" srcOrd="1" destOrd="0" parTransId="{A787A757-CC82-4E2B-A2D8-3475F8D3A7AD}" sibTransId="{02A7AC66-824E-4F20-828E-2FB59226C4FA}"/>
    <dgm:cxn modelId="{2E5B7CE0-96D7-4B78-A509-85BA145D8CE7}" srcId="{D40A35A2-CE23-4171-B49C-1A78335E9460}" destId="{C25BF777-716B-4D74-A1FF-1FF301BEFDAC}" srcOrd="2" destOrd="0" parTransId="{EB561D6F-DFCF-4188-9D55-5029F16BDF70}" sibTransId="{9A6E7218-FABE-4A4A-98FF-F74D276F89E8}"/>
    <dgm:cxn modelId="{D519FBB2-081D-4DBD-B19E-63283B8599E4}" type="presParOf" srcId="{DFC0D0A6-1353-4A37-871F-F9750B4C76CE}" destId="{EE762960-2BB5-4BFF-8716-41AA9898B557}" srcOrd="0" destOrd="0" presId="urn:microsoft.com/office/officeart/2005/8/layout/cycle3"/>
    <dgm:cxn modelId="{78B6629B-71A9-45CA-AAD1-7C7CF0B0F2E1}" type="presParOf" srcId="{EE762960-2BB5-4BFF-8716-41AA9898B557}" destId="{5E6BBE57-F22A-4387-A560-0F18A5175B0C}" srcOrd="0" destOrd="0" presId="urn:microsoft.com/office/officeart/2005/8/layout/cycle3"/>
    <dgm:cxn modelId="{1DBE87C3-B3BC-4B1E-887A-94DEEC95D1FC}" type="presParOf" srcId="{EE762960-2BB5-4BFF-8716-41AA9898B557}" destId="{D5C9E207-6AE3-4635-8D89-25E290C1D2D4}" srcOrd="1" destOrd="0" presId="urn:microsoft.com/office/officeart/2005/8/layout/cycle3"/>
    <dgm:cxn modelId="{65E30816-C1A6-4D88-A3C1-CB472DA6D968}" type="presParOf" srcId="{EE762960-2BB5-4BFF-8716-41AA9898B557}" destId="{63262945-8AB4-46D2-9950-9063CE0E9273}" srcOrd="2" destOrd="0" presId="urn:microsoft.com/office/officeart/2005/8/layout/cycle3"/>
    <dgm:cxn modelId="{1BFD7EE4-39F9-467A-87AB-F5F84F094675}" type="presParOf" srcId="{EE762960-2BB5-4BFF-8716-41AA9898B557}" destId="{075F5C37-8573-4AA1-9DAB-B587B8E16303}" srcOrd="3" destOrd="0" presId="urn:microsoft.com/office/officeart/2005/8/layout/cycle3"/>
    <dgm:cxn modelId="{4917329E-01A1-4C31-98A7-E7B1E7671726}" type="presParOf" srcId="{EE762960-2BB5-4BFF-8716-41AA9898B557}" destId="{12579FBB-86EC-4493-9156-BA4C69C8066D}" srcOrd="4" destOrd="0" presId="urn:microsoft.com/office/officeart/2005/8/layout/cycle3"/>
    <dgm:cxn modelId="{9E2340CA-4DBC-468C-90E5-ED5576733239}" type="presParOf" srcId="{EE762960-2BB5-4BFF-8716-41AA9898B557}" destId="{C50924FE-A06F-445F-A03D-37B674515A46}" srcOrd="5" destOrd="0" presId="urn:microsoft.com/office/officeart/2005/8/layout/cycle3"/>
    <dgm:cxn modelId="{DEC47FE2-0576-4BA2-A3A1-AF0C07D1A283}" type="presParOf" srcId="{EE762960-2BB5-4BFF-8716-41AA9898B557}" destId="{F605460A-176D-458B-B8E7-906F19DF852B}" srcOrd="6" destOrd="0" presId="urn:microsoft.com/office/officeart/2005/8/layout/cycle3"/>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B70C973-BA8B-45CA-B6AE-9DD41D8AA967}" type="doc">
      <dgm:prSet loTypeId="urn:microsoft.com/office/officeart/2005/8/layout/radial6" loCatId="relationship" qsTypeId="urn:microsoft.com/office/officeart/2005/8/quickstyle/simple1" qsCatId="simple" csTypeId="urn:microsoft.com/office/officeart/2005/8/colors/accent6_2" csCatId="accent6" phldr="1"/>
      <dgm:spPr/>
      <dgm:t>
        <a:bodyPr/>
        <a:lstStyle/>
        <a:p>
          <a:endParaRPr lang="en-GB"/>
        </a:p>
      </dgm:t>
    </dgm:pt>
    <dgm:pt modelId="{5366C792-BCFE-4962-9D19-5F4F503E8CD1}">
      <dgm:prSet phldrT="[Text]"/>
      <dgm:spPr>
        <a:solidFill>
          <a:schemeClr val="tx1">
            <a:lumMod val="50000"/>
            <a:lumOff val="50000"/>
          </a:schemeClr>
        </a:solidFill>
      </dgm:spPr>
      <dgm:t>
        <a:bodyPr/>
        <a:lstStyle/>
        <a:p>
          <a:r>
            <a:rPr lang="en-GB" dirty="0"/>
            <a:t>Neutral</a:t>
          </a:r>
        </a:p>
      </dgm:t>
    </dgm:pt>
    <dgm:pt modelId="{4477011C-02B6-4F00-A2B9-E1C0487EA455}" type="parTrans" cxnId="{82680E8B-B956-4464-8F2E-A414AED4257A}">
      <dgm:prSet/>
      <dgm:spPr/>
      <dgm:t>
        <a:bodyPr/>
        <a:lstStyle/>
        <a:p>
          <a:endParaRPr lang="en-GB"/>
        </a:p>
      </dgm:t>
    </dgm:pt>
    <dgm:pt modelId="{BFCDDF51-4A71-42CD-AE15-99B22DDAB3DE}" type="sibTrans" cxnId="{82680E8B-B956-4464-8F2E-A414AED4257A}">
      <dgm:prSet/>
      <dgm:spPr/>
      <dgm:t>
        <a:bodyPr/>
        <a:lstStyle/>
        <a:p>
          <a:endParaRPr lang="en-GB"/>
        </a:p>
      </dgm:t>
    </dgm:pt>
    <dgm:pt modelId="{E57901EA-0C7C-4233-BF9C-0718D7D43ED9}">
      <dgm:prSet phldrT="[Text]"/>
      <dgm:spPr/>
      <dgm:t>
        <a:bodyPr/>
        <a:lstStyle/>
        <a:p>
          <a:r>
            <a:rPr lang="en-GB" dirty="0"/>
            <a:t>Advocate</a:t>
          </a:r>
        </a:p>
      </dgm:t>
    </dgm:pt>
    <dgm:pt modelId="{ADFF6076-422A-4B85-AC40-54B52C77D310}" type="parTrans" cxnId="{69D557C4-0FF0-42DD-A92A-250F2E4C00E3}">
      <dgm:prSet/>
      <dgm:spPr/>
      <dgm:t>
        <a:bodyPr/>
        <a:lstStyle/>
        <a:p>
          <a:endParaRPr lang="en-GB"/>
        </a:p>
      </dgm:t>
    </dgm:pt>
    <dgm:pt modelId="{96B5F8EE-8D76-4CDF-A534-2FA85BDBC810}" type="sibTrans" cxnId="{69D557C4-0FF0-42DD-A92A-250F2E4C00E3}">
      <dgm:prSet/>
      <dgm:spPr>
        <a:gradFill flip="none" rotWithShape="1">
          <a:gsLst>
            <a:gs pos="0">
              <a:schemeClr val="bg1"/>
            </a:gs>
            <a:gs pos="89000">
              <a:schemeClr val="accent6">
                <a:lumMod val="95000"/>
                <a:lumOff val="5000"/>
              </a:schemeClr>
            </a:gs>
            <a:gs pos="100000">
              <a:schemeClr val="accent6">
                <a:lumMod val="60000"/>
              </a:schemeClr>
            </a:gs>
          </a:gsLst>
          <a:path path="circle">
            <a:fillToRect l="50000" t="130000" r="50000" b="-30000"/>
          </a:path>
          <a:tileRect/>
        </a:gradFill>
      </dgm:spPr>
      <dgm:t>
        <a:bodyPr/>
        <a:lstStyle/>
        <a:p>
          <a:endParaRPr lang="en-GB"/>
        </a:p>
      </dgm:t>
    </dgm:pt>
    <dgm:pt modelId="{B8A454FE-AE62-40CE-906D-25619A574BEF}">
      <dgm:prSet phldrT="[Text]"/>
      <dgm:spPr/>
      <dgm:t>
        <a:bodyPr/>
        <a:lstStyle/>
        <a:p>
          <a:r>
            <a:rPr lang="en-GB" dirty="0"/>
            <a:t>Supporter</a:t>
          </a:r>
        </a:p>
      </dgm:t>
    </dgm:pt>
    <dgm:pt modelId="{F7977C85-1A0D-4EAF-BFAA-13C29810F687}" type="parTrans" cxnId="{8B7471EA-E740-425E-B453-AB3A545B8C49}">
      <dgm:prSet/>
      <dgm:spPr/>
      <dgm:t>
        <a:bodyPr/>
        <a:lstStyle/>
        <a:p>
          <a:endParaRPr lang="en-GB"/>
        </a:p>
      </dgm:t>
    </dgm:pt>
    <dgm:pt modelId="{744AA087-84AF-474A-8214-EFF2D1911B6A}" type="sibTrans" cxnId="{8B7471EA-E740-425E-B453-AB3A545B8C49}">
      <dgm:prSet/>
      <dgm:spPr>
        <a:gradFill flip="none" rotWithShape="1">
          <a:gsLst>
            <a:gs pos="0">
              <a:schemeClr val="accent2">
                <a:lumMod val="67000"/>
              </a:schemeClr>
            </a:gs>
            <a:gs pos="15000">
              <a:schemeClr val="accent2">
                <a:lumMod val="97000"/>
                <a:lumOff val="3000"/>
              </a:schemeClr>
            </a:gs>
            <a:gs pos="100000">
              <a:schemeClr val="accent2">
                <a:lumMod val="60000"/>
                <a:lumOff val="40000"/>
                <a:alpha val="2000"/>
              </a:schemeClr>
            </a:gs>
          </a:gsLst>
          <a:lin ang="16200000" scaled="1"/>
          <a:tileRect/>
        </a:gradFill>
      </dgm:spPr>
      <dgm:t>
        <a:bodyPr/>
        <a:lstStyle/>
        <a:p>
          <a:endParaRPr lang="en-GB"/>
        </a:p>
      </dgm:t>
    </dgm:pt>
    <dgm:pt modelId="{83DEE45E-FBD9-442A-88C2-D6DF7729863D}">
      <dgm:prSet phldrT="[Text]"/>
      <dgm:spPr>
        <a:solidFill>
          <a:schemeClr val="accent2"/>
        </a:solidFill>
      </dgm:spPr>
      <dgm:t>
        <a:bodyPr/>
        <a:lstStyle/>
        <a:p>
          <a:r>
            <a:rPr lang="en-GB" dirty="0"/>
            <a:t>Critic</a:t>
          </a:r>
        </a:p>
      </dgm:t>
    </dgm:pt>
    <dgm:pt modelId="{42CA4780-89EF-433F-AC26-7A64C47ED89C}" type="parTrans" cxnId="{6E5CD547-B5F4-4F0E-AE49-07D4C6618533}">
      <dgm:prSet/>
      <dgm:spPr/>
      <dgm:t>
        <a:bodyPr/>
        <a:lstStyle/>
        <a:p>
          <a:endParaRPr lang="en-GB"/>
        </a:p>
      </dgm:t>
    </dgm:pt>
    <dgm:pt modelId="{4AE0183A-4EB8-438A-9DF7-F19E6878908C}" type="sibTrans" cxnId="{6E5CD547-B5F4-4F0E-AE49-07D4C6618533}">
      <dgm:prSet/>
      <dgm:spPr>
        <a:gradFill flip="none" rotWithShape="1">
          <a:gsLst>
            <a:gs pos="0">
              <a:schemeClr val="accent2">
                <a:lumMod val="0"/>
                <a:lumOff val="100000"/>
              </a:schemeClr>
            </a:gs>
            <a:gs pos="0">
              <a:schemeClr val="accent2">
                <a:lumMod val="0"/>
                <a:lumOff val="100000"/>
              </a:schemeClr>
            </a:gs>
            <a:gs pos="100000">
              <a:schemeClr val="accent2">
                <a:lumMod val="100000"/>
              </a:schemeClr>
            </a:gs>
          </a:gsLst>
          <a:path path="circle">
            <a:fillToRect l="100000" t="100000"/>
          </a:path>
          <a:tileRect r="-100000" b="-100000"/>
        </a:gradFill>
      </dgm:spPr>
      <dgm:t>
        <a:bodyPr/>
        <a:lstStyle/>
        <a:p>
          <a:endParaRPr lang="en-GB"/>
        </a:p>
      </dgm:t>
    </dgm:pt>
    <dgm:pt modelId="{81A926B5-8423-450C-A249-B2D774328D0F}">
      <dgm:prSet phldrT="[Text]"/>
      <dgm:spPr>
        <a:solidFill>
          <a:srgbClr val="C00000"/>
        </a:solidFill>
      </dgm:spPr>
      <dgm:t>
        <a:bodyPr/>
        <a:lstStyle/>
        <a:p>
          <a:r>
            <a:rPr lang="en-GB" dirty="0"/>
            <a:t>Blocker</a:t>
          </a:r>
        </a:p>
      </dgm:t>
    </dgm:pt>
    <dgm:pt modelId="{6EE8CBF0-F422-4446-B5DF-F8CEBB3C38D9}" type="parTrans" cxnId="{A6D7F684-CAC3-432A-89CA-1DC7E13A5C71}">
      <dgm:prSet/>
      <dgm:spPr/>
      <dgm:t>
        <a:bodyPr/>
        <a:lstStyle/>
        <a:p>
          <a:endParaRPr lang="en-GB"/>
        </a:p>
      </dgm:t>
    </dgm:pt>
    <dgm:pt modelId="{73C141BB-63E9-440B-B44F-1C566EA2E31C}" type="sibTrans" cxnId="{A6D7F684-CAC3-432A-89CA-1DC7E13A5C71}">
      <dgm:prSet/>
      <dgm:spPr>
        <a:gradFill rotWithShape="0">
          <a:gsLst>
            <a:gs pos="0">
              <a:srgbClr val="C00000"/>
            </a:gs>
            <a:gs pos="97000">
              <a:schemeClr val="accent6">
                <a:lumMod val="95000"/>
                <a:lumOff val="5000"/>
              </a:schemeClr>
            </a:gs>
            <a:gs pos="100000">
              <a:schemeClr val="accent6">
                <a:lumMod val="60000"/>
              </a:schemeClr>
            </a:gs>
          </a:gsLst>
          <a:path path="circle">
            <a:fillToRect l="50000" t="130000" r="50000" b="-30000"/>
          </a:path>
        </a:gradFill>
      </dgm:spPr>
      <dgm:t>
        <a:bodyPr/>
        <a:lstStyle/>
        <a:p>
          <a:endParaRPr lang="en-GB"/>
        </a:p>
      </dgm:t>
    </dgm:pt>
    <dgm:pt modelId="{5173799B-99CF-4047-8368-2FA0FE3015B8}" type="pres">
      <dgm:prSet presAssocID="{AB70C973-BA8B-45CA-B6AE-9DD41D8AA967}" presName="Name0" presStyleCnt="0">
        <dgm:presLayoutVars>
          <dgm:chMax val="1"/>
          <dgm:dir/>
          <dgm:animLvl val="ctr"/>
          <dgm:resizeHandles val="exact"/>
        </dgm:presLayoutVars>
      </dgm:prSet>
      <dgm:spPr/>
    </dgm:pt>
    <dgm:pt modelId="{E3C8014E-8553-4E04-9911-2AE763CBA5EC}" type="pres">
      <dgm:prSet presAssocID="{5366C792-BCFE-4962-9D19-5F4F503E8CD1}" presName="centerShape" presStyleLbl="node0" presStyleIdx="0" presStyleCnt="1"/>
      <dgm:spPr/>
    </dgm:pt>
    <dgm:pt modelId="{A24B2D8C-3898-430E-94C8-01EF9BC222F9}" type="pres">
      <dgm:prSet presAssocID="{E57901EA-0C7C-4233-BF9C-0718D7D43ED9}" presName="node" presStyleLbl="node1" presStyleIdx="0" presStyleCnt="4">
        <dgm:presLayoutVars>
          <dgm:bulletEnabled val="1"/>
        </dgm:presLayoutVars>
      </dgm:prSet>
      <dgm:spPr/>
    </dgm:pt>
    <dgm:pt modelId="{34258280-0714-4C77-A2AF-319553D585D4}" type="pres">
      <dgm:prSet presAssocID="{E57901EA-0C7C-4233-BF9C-0718D7D43ED9}" presName="dummy" presStyleCnt="0"/>
      <dgm:spPr/>
    </dgm:pt>
    <dgm:pt modelId="{8C143EEB-4A53-4EE8-A00C-9FADDA2D0120}" type="pres">
      <dgm:prSet presAssocID="{96B5F8EE-8D76-4CDF-A534-2FA85BDBC810}" presName="sibTrans" presStyleLbl="sibTrans2D1" presStyleIdx="0" presStyleCnt="4"/>
      <dgm:spPr/>
    </dgm:pt>
    <dgm:pt modelId="{758CE29F-E89D-4155-A28A-4D0624B4216B}" type="pres">
      <dgm:prSet presAssocID="{B8A454FE-AE62-40CE-906D-25619A574BEF}" presName="node" presStyleLbl="node1" presStyleIdx="1" presStyleCnt="4">
        <dgm:presLayoutVars>
          <dgm:bulletEnabled val="1"/>
        </dgm:presLayoutVars>
      </dgm:prSet>
      <dgm:spPr/>
    </dgm:pt>
    <dgm:pt modelId="{A62E656C-80CD-445C-8C82-FFF1851FEC2E}" type="pres">
      <dgm:prSet presAssocID="{B8A454FE-AE62-40CE-906D-25619A574BEF}" presName="dummy" presStyleCnt="0"/>
      <dgm:spPr/>
    </dgm:pt>
    <dgm:pt modelId="{D6C893CA-A37A-43D3-9A55-577A09EA0F6C}" type="pres">
      <dgm:prSet presAssocID="{744AA087-84AF-474A-8214-EFF2D1911B6A}" presName="sibTrans" presStyleLbl="sibTrans2D1" presStyleIdx="1" presStyleCnt="4"/>
      <dgm:spPr/>
    </dgm:pt>
    <dgm:pt modelId="{A9CC74AC-D6BC-44A0-89A9-7B74DC17FB47}" type="pres">
      <dgm:prSet presAssocID="{83DEE45E-FBD9-442A-88C2-D6DF7729863D}" presName="node" presStyleLbl="node1" presStyleIdx="2" presStyleCnt="4">
        <dgm:presLayoutVars>
          <dgm:bulletEnabled val="1"/>
        </dgm:presLayoutVars>
      </dgm:prSet>
      <dgm:spPr/>
    </dgm:pt>
    <dgm:pt modelId="{E5EC96F7-77CC-4DB3-B716-ECD6BD393E3C}" type="pres">
      <dgm:prSet presAssocID="{83DEE45E-FBD9-442A-88C2-D6DF7729863D}" presName="dummy" presStyleCnt="0"/>
      <dgm:spPr/>
    </dgm:pt>
    <dgm:pt modelId="{B06A4D04-37C8-4DBF-8423-9D3A7B0B1914}" type="pres">
      <dgm:prSet presAssocID="{4AE0183A-4EB8-438A-9DF7-F19E6878908C}" presName="sibTrans" presStyleLbl="sibTrans2D1" presStyleIdx="2" presStyleCnt="4"/>
      <dgm:spPr/>
    </dgm:pt>
    <dgm:pt modelId="{FFD0C415-AAEB-4091-960C-DAA26875361B}" type="pres">
      <dgm:prSet presAssocID="{81A926B5-8423-450C-A249-B2D774328D0F}" presName="node" presStyleLbl="node1" presStyleIdx="3" presStyleCnt="4">
        <dgm:presLayoutVars>
          <dgm:bulletEnabled val="1"/>
        </dgm:presLayoutVars>
      </dgm:prSet>
      <dgm:spPr/>
    </dgm:pt>
    <dgm:pt modelId="{327089D7-D1B9-42E6-877D-4CED7B951AB4}" type="pres">
      <dgm:prSet presAssocID="{81A926B5-8423-450C-A249-B2D774328D0F}" presName="dummy" presStyleCnt="0"/>
      <dgm:spPr/>
    </dgm:pt>
    <dgm:pt modelId="{A500BFA9-8AEF-46E8-A79B-D9A2EB02B44B}" type="pres">
      <dgm:prSet presAssocID="{73C141BB-63E9-440B-B44F-1C566EA2E31C}" presName="sibTrans" presStyleLbl="sibTrans2D1" presStyleIdx="3" presStyleCnt="4"/>
      <dgm:spPr/>
    </dgm:pt>
  </dgm:ptLst>
  <dgm:cxnLst>
    <dgm:cxn modelId="{162F3C01-FD68-452C-BD66-DA53AC4F571F}" type="presOf" srcId="{AB70C973-BA8B-45CA-B6AE-9DD41D8AA967}" destId="{5173799B-99CF-4047-8368-2FA0FE3015B8}" srcOrd="0" destOrd="0" presId="urn:microsoft.com/office/officeart/2005/8/layout/radial6"/>
    <dgm:cxn modelId="{C49E8A21-7EC9-40A7-B683-A6CCF62132E6}" type="presOf" srcId="{5366C792-BCFE-4962-9D19-5F4F503E8CD1}" destId="{E3C8014E-8553-4E04-9911-2AE763CBA5EC}" srcOrd="0" destOrd="0" presId="urn:microsoft.com/office/officeart/2005/8/layout/radial6"/>
    <dgm:cxn modelId="{55E84D33-51DB-444B-ABD5-3086AC143531}" type="presOf" srcId="{E57901EA-0C7C-4233-BF9C-0718D7D43ED9}" destId="{A24B2D8C-3898-430E-94C8-01EF9BC222F9}" srcOrd="0" destOrd="0" presId="urn:microsoft.com/office/officeart/2005/8/layout/radial6"/>
    <dgm:cxn modelId="{56EEB03C-7D01-4BDD-8ED7-56A07F6C5311}" type="presOf" srcId="{73C141BB-63E9-440B-B44F-1C566EA2E31C}" destId="{A500BFA9-8AEF-46E8-A79B-D9A2EB02B44B}" srcOrd="0" destOrd="0" presId="urn:microsoft.com/office/officeart/2005/8/layout/radial6"/>
    <dgm:cxn modelId="{FF88C461-3AEA-4C01-BDA3-6302B60C1A3A}" type="presOf" srcId="{B8A454FE-AE62-40CE-906D-25619A574BEF}" destId="{758CE29F-E89D-4155-A28A-4D0624B4216B}" srcOrd="0" destOrd="0" presId="urn:microsoft.com/office/officeart/2005/8/layout/radial6"/>
    <dgm:cxn modelId="{6E5CD547-B5F4-4F0E-AE49-07D4C6618533}" srcId="{5366C792-BCFE-4962-9D19-5F4F503E8CD1}" destId="{83DEE45E-FBD9-442A-88C2-D6DF7729863D}" srcOrd="2" destOrd="0" parTransId="{42CA4780-89EF-433F-AC26-7A64C47ED89C}" sibTransId="{4AE0183A-4EB8-438A-9DF7-F19E6878908C}"/>
    <dgm:cxn modelId="{C6686B4C-FFCC-4D0B-A5DE-D1BE5265FF98}" type="presOf" srcId="{83DEE45E-FBD9-442A-88C2-D6DF7729863D}" destId="{A9CC74AC-D6BC-44A0-89A9-7B74DC17FB47}" srcOrd="0" destOrd="0" presId="urn:microsoft.com/office/officeart/2005/8/layout/radial6"/>
    <dgm:cxn modelId="{E8E53277-471F-4823-8B61-13AD2FF52D9C}" type="presOf" srcId="{81A926B5-8423-450C-A249-B2D774328D0F}" destId="{FFD0C415-AAEB-4091-960C-DAA26875361B}" srcOrd="0" destOrd="0" presId="urn:microsoft.com/office/officeart/2005/8/layout/radial6"/>
    <dgm:cxn modelId="{A6D7F684-CAC3-432A-89CA-1DC7E13A5C71}" srcId="{5366C792-BCFE-4962-9D19-5F4F503E8CD1}" destId="{81A926B5-8423-450C-A249-B2D774328D0F}" srcOrd="3" destOrd="0" parTransId="{6EE8CBF0-F422-4446-B5DF-F8CEBB3C38D9}" sibTransId="{73C141BB-63E9-440B-B44F-1C566EA2E31C}"/>
    <dgm:cxn modelId="{82680E8B-B956-4464-8F2E-A414AED4257A}" srcId="{AB70C973-BA8B-45CA-B6AE-9DD41D8AA967}" destId="{5366C792-BCFE-4962-9D19-5F4F503E8CD1}" srcOrd="0" destOrd="0" parTransId="{4477011C-02B6-4F00-A2B9-E1C0487EA455}" sibTransId="{BFCDDF51-4A71-42CD-AE15-99B22DDAB3DE}"/>
    <dgm:cxn modelId="{2E1462AA-CE97-44E1-9409-E415AB6F46E5}" type="presOf" srcId="{744AA087-84AF-474A-8214-EFF2D1911B6A}" destId="{D6C893CA-A37A-43D3-9A55-577A09EA0F6C}" srcOrd="0" destOrd="0" presId="urn:microsoft.com/office/officeart/2005/8/layout/radial6"/>
    <dgm:cxn modelId="{D93904AD-6DE7-4B62-8D37-1A1FB28D788C}" type="presOf" srcId="{96B5F8EE-8D76-4CDF-A534-2FA85BDBC810}" destId="{8C143EEB-4A53-4EE8-A00C-9FADDA2D0120}" srcOrd="0" destOrd="0" presId="urn:microsoft.com/office/officeart/2005/8/layout/radial6"/>
    <dgm:cxn modelId="{69D557C4-0FF0-42DD-A92A-250F2E4C00E3}" srcId="{5366C792-BCFE-4962-9D19-5F4F503E8CD1}" destId="{E57901EA-0C7C-4233-BF9C-0718D7D43ED9}" srcOrd="0" destOrd="0" parTransId="{ADFF6076-422A-4B85-AC40-54B52C77D310}" sibTransId="{96B5F8EE-8D76-4CDF-A534-2FA85BDBC810}"/>
    <dgm:cxn modelId="{B61C28D0-39A6-432B-9AA6-ACC312AFAA80}" type="presOf" srcId="{4AE0183A-4EB8-438A-9DF7-F19E6878908C}" destId="{B06A4D04-37C8-4DBF-8423-9D3A7B0B1914}" srcOrd="0" destOrd="0" presId="urn:microsoft.com/office/officeart/2005/8/layout/radial6"/>
    <dgm:cxn modelId="{8B7471EA-E740-425E-B453-AB3A545B8C49}" srcId="{5366C792-BCFE-4962-9D19-5F4F503E8CD1}" destId="{B8A454FE-AE62-40CE-906D-25619A574BEF}" srcOrd="1" destOrd="0" parTransId="{F7977C85-1A0D-4EAF-BFAA-13C29810F687}" sibTransId="{744AA087-84AF-474A-8214-EFF2D1911B6A}"/>
    <dgm:cxn modelId="{C1946D7E-C45B-4402-85F0-439B5CA6D764}" type="presParOf" srcId="{5173799B-99CF-4047-8368-2FA0FE3015B8}" destId="{E3C8014E-8553-4E04-9911-2AE763CBA5EC}" srcOrd="0" destOrd="0" presId="urn:microsoft.com/office/officeart/2005/8/layout/radial6"/>
    <dgm:cxn modelId="{954F3CC3-54A7-4C28-B5E2-2677A4E283B1}" type="presParOf" srcId="{5173799B-99CF-4047-8368-2FA0FE3015B8}" destId="{A24B2D8C-3898-430E-94C8-01EF9BC222F9}" srcOrd="1" destOrd="0" presId="urn:microsoft.com/office/officeart/2005/8/layout/radial6"/>
    <dgm:cxn modelId="{57941F8D-1F3D-4D77-BA7F-E7C91C3D0CBA}" type="presParOf" srcId="{5173799B-99CF-4047-8368-2FA0FE3015B8}" destId="{34258280-0714-4C77-A2AF-319553D585D4}" srcOrd="2" destOrd="0" presId="urn:microsoft.com/office/officeart/2005/8/layout/radial6"/>
    <dgm:cxn modelId="{05D43C4F-08D0-4D60-930E-A7FDC9D0731F}" type="presParOf" srcId="{5173799B-99CF-4047-8368-2FA0FE3015B8}" destId="{8C143EEB-4A53-4EE8-A00C-9FADDA2D0120}" srcOrd="3" destOrd="0" presId="urn:microsoft.com/office/officeart/2005/8/layout/radial6"/>
    <dgm:cxn modelId="{A4C0A850-E731-4745-BCFA-557E5E5807CA}" type="presParOf" srcId="{5173799B-99CF-4047-8368-2FA0FE3015B8}" destId="{758CE29F-E89D-4155-A28A-4D0624B4216B}" srcOrd="4" destOrd="0" presId="urn:microsoft.com/office/officeart/2005/8/layout/radial6"/>
    <dgm:cxn modelId="{8ED4D83D-9B5C-4CAB-AD92-F063C029FD0E}" type="presParOf" srcId="{5173799B-99CF-4047-8368-2FA0FE3015B8}" destId="{A62E656C-80CD-445C-8C82-FFF1851FEC2E}" srcOrd="5" destOrd="0" presId="urn:microsoft.com/office/officeart/2005/8/layout/radial6"/>
    <dgm:cxn modelId="{94853934-81C6-49EC-AFC0-882AC889DCD5}" type="presParOf" srcId="{5173799B-99CF-4047-8368-2FA0FE3015B8}" destId="{D6C893CA-A37A-43D3-9A55-577A09EA0F6C}" srcOrd="6" destOrd="0" presId="urn:microsoft.com/office/officeart/2005/8/layout/radial6"/>
    <dgm:cxn modelId="{4409902E-C14C-4409-874B-8EB03B01DA06}" type="presParOf" srcId="{5173799B-99CF-4047-8368-2FA0FE3015B8}" destId="{A9CC74AC-D6BC-44A0-89A9-7B74DC17FB47}" srcOrd="7" destOrd="0" presId="urn:microsoft.com/office/officeart/2005/8/layout/radial6"/>
    <dgm:cxn modelId="{CC66C3C5-5A36-4650-B501-336BA80D9521}" type="presParOf" srcId="{5173799B-99CF-4047-8368-2FA0FE3015B8}" destId="{E5EC96F7-77CC-4DB3-B716-ECD6BD393E3C}" srcOrd="8" destOrd="0" presId="urn:microsoft.com/office/officeart/2005/8/layout/radial6"/>
    <dgm:cxn modelId="{83159F86-E772-4443-8A26-FEBBA4F809B7}" type="presParOf" srcId="{5173799B-99CF-4047-8368-2FA0FE3015B8}" destId="{B06A4D04-37C8-4DBF-8423-9D3A7B0B1914}" srcOrd="9" destOrd="0" presId="urn:microsoft.com/office/officeart/2005/8/layout/radial6"/>
    <dgm:cxn modelId="{2A6ABA3F-B353-44FA-886A-F5710C501A7D}" type="presParOf" srcId="{5173799B-99CF-4047-8368-2FA0FE3015B8}" destId="{FFD0C415-AAEB-4091-960C-DAA26875361B}" srcOrd="10" destOrd="0" presId="urn:microsoft.com/office/officeart/2005/8/layout/radial6"/>
    <dgm:cxn modelId="{415DF4E9-A75F-4F23-B4FB-5616A7B2B178}" type="presParOf" srcId="{5173799B-99CF-4047-8368-2FA0FE3015B8}" destId="{327089D7-D1B9-42E6-877D-4CED7B951AB4}" srcOrd="11" destOrd="0" presId="urn:microsoft.com/office/officeart/2005/8/layout/radial6"/>
    <dgm:cxn modelId="{EBAD384E-6ACA-49F3-B9E5-504D3708696D}" type="presParOf" srcId="{5173799B-99CF-4047-8368-2FA0FE3015B8}" destId="{A500BFA9-8AEF-46E8-A79B-D9A2EB02B44B}"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B6809A-8AEA-4708-8AD8-D5805F9C4033}" type="doc">
      <dgm:prSet loTypeId="urn:microsoft.com/office/officeart/2009/3/layout/DescendingProcess" loCatId="process" qsTypeId="urn:microsoft.com/office/officeart/2005/8/quickstyle/simple1" qsCatId="simple" csTypeId="urn:microsoft.com/office/officeart/2005/8/colors/accent6_4" csCatId="accent6" phldr="1"/>
      <dgm:spPr/>
      <dgm:t>
        <a:bodyPr/>
        <a:lstStyle/>
        <a:p>
          <a:endParaRPr lang="en-GB"/>
        </a:p>
      </dgm:t>
    </dgm:pt>
    <dgm:pt modelId="{1EF77791-4A62-4A2C-8FCE-32B7A7C1BABC}">
      <dgm:prSet phldrT="[Text]"/>
      <dgm:spPr/>
      <dgm:t>
        <a:bodyPr/>
        <a:lstStyle/>
        <a:p>
          <a:r>
            <a:rPr lang="en-GB" b="1" dirty="0"/>
            <a:t>Project initiation</a:t>
          </a:r>
        </a:p>
      </dgm:t>
    </dgm:pt>
    <dgm:pt modelId="{5959535D-149A-4AFD-83B7-27690B2A379A}" type="parTrans" cxnId="{8DA2546B-8FE3-4B23-86DE-1D602FF9B174}">
      <dgm:prSet/>
      <dgm:spPr/>
      <dgm:t>
        <a:bodyPr/>
        <a:lstStyle/>
        <a:p>
          <a:endParaRPr lang="en-GB"/>
        </a:p>
      </dgm:t>
    </dgm:pt>
    <dgm:pt modelId="{61AD056C-59E1-4664-833B-7A67C67D943D}" type="sibTrans" cxnId="{8DA2546B-8FE3-4B23-86DE-1D602FF9B174}">
      <dgm:prSet/>
      <dgm:spPr/>
      <dgm:t>
        <a:bodyPr/>
        <a:lstStyle/>
        <a:p>
          <a:endParaRPr lang="en-GB"/>
        </a:p>
      </dgm:t>
    </dgm:pt>
    <dgm:pt modelId="{087ED957-BF35-45F3-80AC-7D3B307A397F}">
      <dgm:prSet phldrT="[Text]" phldr="1"/>
      <dgm:spPr/>
      <dgm:t>
        <a:bodyPr/>
        <a:lstStyle/>
        <a:p>
          <a:endParaRPr lang="en-GB"/>
        </a:p>
      </dgm:t>
    </dgm:pt>
    <dgm:pt modelId="{EF9CA688-EA38-483F-BC5F-53E45730A328}" type="parTrans" cxnId="{5AB07261-14F7-4A5F-970F-FF1BEF0DC562}">
      <dgm:prSet/>
      <dgm:spPr/>
      <dgm:t>
        <a:bodyPr/>
        <a:lstStyle/>
        <a:p>
          <a:endParaRPr lang="en-GB"/>
        </a:p>
      </dgm:t>
    </dgm:pt>
    <dgm:pt modelId="{2B7036BD-2C15-4328-B273-08FCAFFDE3B9}" type="sibTrans" cxnId="{5AB07261-14F7-4A5F-970F-FF1BEF0DC562}">
      <dgm:prSet/>
      <dgm:spPr/>
      <dgm:t>
        <a:bodyPr/>
        <a:lstStyle/>
        <a:p>
          <a:endParaRPr lang="en-GB"/>
        </a:p>
      </dgm:t>
    </dgm:pt>
    <dgm:pt modelId="{99126E36-83B7-4F46-83F6-05A2E0107125}">
      <dgm:prSet phldrT="[Text]" phldr="1"/>
      <dgm:spPr/>
      <dgm:t>
        <a:bodyPr/>
        <a:lstStyle/>
        <a:p>
          <a:endParaRPr lang="en-GB"/>
        </a:p>
      </dgm:t>
    </dgm:pt>
    <dgm:pt modelId="{464FCF70-3830-419D-AC86-F4AF29B93DEB}" type="parTrans" cxnId="{C9EAE73F-85E0-4E09-8D48-83783EDA6EFC}">
      <dgm:prSet/>
      <dgm:spPr/>
      <dgm:t>
        <a:bodyPr/>
        <a:lstStyle/>
        <a:p>
          <a:endParaRPr lang="en-GB"/>
        </a:p>
      </dgm:t>
    </dgm:pt>
    <dgm:pt modelId="{9D0018D7-6278-43F8-922E-A2F3267361FE}" type="sibTrans" cxnId="{C9EAE73F-85E0-4E09-8D48-83783EDA6EFC}">
      <dgm:prSet/>
      <dgm:spPr/>
      <dgm:t>
        <a:bodyPr/>
        <a:lstStyle/>
        <a:p>
          <a:endParaRPr lang="en-GB"/>
        </a:p>
      </dgm:t>
    </dgm:pt>
    <dgm:pt modelId="{075C9E13-BF60-4EA9-886C-CD4804239678}">
      <dgm:prSet phldrT="[Text]" phldr="1"/>
      <dgm:spPr/>
      <dgm:t>
        <a:bodyPr/>
        <a:lstStyle/>
        <a:p>
          <a:endParaRPr lang="en-GB"/>
        </a:p>
      </dgm:t>
    </dgm:pt>
    <dgm:pt modelId="{253258ED-4B42-4EF2-8D46-AD3A4B424B7B}" type="parTrans" cxnId="{5C3F0C02-4105-454E-A814-2E2FF133AAE9}">
      <dgm:prSet/>
      <dgm:spPr/>
      <dgm:t>
        <a:bodyPr/>
        <a:lstStyle/>
        <a:p>
          <a:endParaRPr lang="en-GB"/>
        </a:p>
      </dgm:t>
    </dgm:pt>
    <dgm:pt modelId="{71990DF1-127E-4E5A-8CC4-6B7152091776}" type="sibTrans" cxnId="{5C3F0C02-4105-454E-A814-2E2FF133AAE9}">
      <dgm:prSet/>
      <dgm:spPr/>
      <dgm:t>
        <a:bodyPr/>
        <a:lstStyle/>
        <a:p>
          <a:endParaRPr lang="en-GB"/>
        </a:p>
      </dgm:t>
    </dgm:pt>
    <dgm:pt modelId="{EF0A0FCF-783D-41B3-B698-CB4A6AAFF636}">
      <dgm:prSet phldrT="[Text]"/>
      <dgm:spPr/>
      <dgm:t>
        <a:bodyPr/>
        <a:lstStyle/>
        <a:p>
          <a:r>
            <a:rPr lang="en-GB" b="1" dirty="0"/>
            <a:t>Project close</a:t>
          </a:r>
        </a:p>
      </dgm:t>
    </dgm:pt>
    <dgm:pt modelId="{D932C240-77A7-48E1-97BF-CF41420491E3}" type="parTrans" cxnId="{B67AFF52-4C15-4FDB-A4C1-254B6E31CDE3}">
      <dgm:prSet/>
      <dgm:spPr/>
      <dgm:t>
        <a:bodyPr/>
        <a:lstStyle/>
        <a:p>
          <a:endParaRPr lang="en-GB"/>
        </a:p>
      </dgm:t>
    </dgm:pt>
    <dgm:pt modelId="{B9407FF6-98DD-4436-9141-0C2875811F43}" type="sibTrans" cxnId="{B67AFF52-4C15-4FDB-A4C1-254B6E31CDE3}">
      <dgm:prSet/>
      <dgm:spPr/>
      <dgm:t>
        <a:bodyPr/>
        <a:lstStyle/>
        <a:p>
          <a:endParaRPr lang="en-GB"/>
        </a:p>
      </dgm:t>
    </dgm:pt>
    <dgm:pt modelId="{D25C47B5-E371-4B9D-93F7-C88ECD5232B9}" type="pres">
      <dgm:prSet presAssocID="{DEB6809A-8AEA-4708-8AD8-D5805F9C4033}" presName="Name0" presStyleCnt="0">
        <dgm:presLayoutVars>
          <dgm:chMax val="7"/>
          <dgm:chPref val="5"/>
        </dgm:presLayoutVars>
      </dgm:prSet>
      <dgm:spPr/>
    </dgm:pt>
    <dgm:pt modelId="{5D54A8D3-D9AE-4CDF-9829-BCE2F8515752}" type="pres">
      <dgm:prSet presAssocID="{DEB6809A-8AEA-4708-8AD8-D5805F9C4033}" presName="arrowNode" presStyleLbl="node1" presStyleIdx="0" presStyleCnt="1"/>
      <dgm:spPr/>
    </dgm:pt>
    <dgm:pt modelId="{3FD45983-1354-4BA7-8056-5F1EA1B4D290}" type="pres">
      <dgm:prSet presAssocID="{1EF77791-4A62-4A2C-8FCE-32B7A7C1BABC}" presName="txNode1" presStyleLbl="revTx" presStyleIdx="0" presStyleCnt="5" custScaleX="163737">
        <dgm:presLayoutVars>
          <dgm:bulletEnabled val="1"/>
        </dgm:presLayoutVars>
      </dgm:prSet>
      <dgm:spPr/>
    </dgm:pt>
    <dgm:pt modelId="{C5ED00EF-24CA-43DF-A8DB-4F0F09EFECA9}" type="pres">
      <dgm:prSet presAssocID="{087ED957-BF35-45F3-80AC-7D3B307A397F}" presName="txNode2" presStyleLbl="revTx" presStyleIdx="1" presStyleCnt="5">
        <dgm:presLayoutVars>
          <dgm:bulletEnabled val="1"/>
        </dgm:presLayoutVars>
      </dgm:prSet>
      <dgm:spPr/>
    </dgm:pt>
    <dgm:pt modelId="{3BB8BF70-6019-4AA7-8CA7-E5F4B7F27895}" type="pres">
      <dgm:prSet presAssocID="{2B7036BD-2C15-4328-B273-08FCAFFDE3B9}" presName="dotNode2" presStyleCnt="0"/>
      <dgm:spPr/>
    </dgm:pt>
    <dgm:pt modelId="{A42CEE04-CFEF-4759-99DE-4326ED2F1800}" type="pres">
      <dgm:prSet presAssocID="{2B7036BD-2C15-4328-B273-08FCAFFDE3B9}" presName="dotRepeatNode" presStyleLbl="fgShp" presStyleIdx="0" presStyleCnt="3"/>
      <dgm:spPr/>
    </dgm:pt>
    <dgm:pt modelId="{5EA54E40-D427-47FB-A9AB-FFC8078D77EF}" type="pres">
      <dgm:prSet presAssocID="{99126E36-83B7-4F46-83F6-05A2E0107125}" presName="txNode3" presStyleLbl="revTx" presStyleIdx="2" presStyleCnt="5">
        <dgm:presLayoutVars>
          <dgm:bulletEnabled val="1"/>
        </dgm:presLayoutVars>
      </dgm:prSet>
      <dgm:spPr/>
    </dgm:pt>
    <dgm:pt modelId="{FE555865-C632-4917-A841-8F6453E7D181}" type="pres">
      <dgm:prSet presAssocID="{9D0018D7-6278-43F8-922E-A2F3267361FE}" presName="dotNode3" presStyleCnt="0"/>
      <dgm:spPr/>
    </dgm:pt>
    <dgm:pt modelId="{43CD87EC-5DE3-491D-BACF-019C28EBFB23}" type="pres">
      <dgm:prSet presAssocID="{9D0018D7-6278-43F8-922E-A2F3267361FE}" presName="dotRepeatNode" presStyleLbl="fgShp" presStyleIdx="1" presStyleCnt="3"/>
      <dgm:spPr/>
    </dgm:pt>
    <dgm:pt modelId="{22EC8394-4FBE-4D13-A9F2-B8F2799EE9AE}" type="pres">
      <dgm:prSet presAssocID="{075C9E13-BF60-4EA9-886C-CD4804239678}" presName="txNode4" presStyleLbl="revTx" presStyleIdx="3" presStyleCnt="5">
        <dgm:presLayoutVars>
          <dgm:bulletEnabled val="1"/>
        </dgm:presLayoutVars>
      </dgm:prSet>
      <dgm:spPr/>
    </dgm:pt>
    <dgm:pt modelId="{7141B00F-2A16-44DC-B76B-8A8B4B990C99}" type="pres">
      <dgm:prSet presAssocID="{71990DF1-127E-4E5A-8CC4-6B7152091776}" presName="dotNode4" presStyleCnt="0"/>
      <dgm:spPr/>
    </dgm:pt>
    <dgm:pt modelId="{14EAA7E7-B41D-4878-83BF-82D157727981}" type="pres">
      <dgm:prSet presAssocID="{71990DF1-127E-4E5A-8CC4-6B7152091776}" presName="dotRepeatNode" presStyleLbl="fgShp" presStyleIdx="2" presStyleCnt="3"/>
      <dgm:spPr/>
    </dgm:pt>
    <dgm:pt modelId="{261F96A7-50F0-4834-8170-7141550B823C}" type="pres">
      <dgm:prSet presAssocID="{EF0A0FCF-783D-41B3-B698-CB4A6AAFF636}" presName="txNode5" presStyleLbl="revTx" presStyleIdx="4" presStyleCnt="5">
        <dgm:presLayoutVars>
          <dgm:bulletEnabled val="1"/>
        </dgm:presLayoutVars>
      </dgm:prSet>
      <dgm:spPr/>
    </dgm:pt>
  </dgm:ptLst>
  <dgm:cxnLst>
    <dgm:cxn modelId="{5C3F0C02-4105-454E-A814-2E2FF133AAE9}" srcId="{DEB6809A-8AEA-4708-8AD8-D5805F9C4033}" destId="{075C9E13-BF60-4EA9-886C-CD4804239678}" srcOrd="3" destOrd="0" parTransId="{253258ED-4B42-4EF2-8D46-AD3A4B424B7B}" sibTransId="{71990DF1-127E-4E5A-8CC4-6B7152091776}"/>
    <dgm:cxn modelId="{313B5920-8702-4F8B-9DE7-01487D10233B}" type="presOf" srcId="{1EF77791-4A62-4A2C-8FCE-32B7A7C1BABC}" destId="{3FD45983-1354-4BA7-8056-5F1EA1B4D290}" srcOrd="0" destOrd="0" presId="urn:microsoft.com/office/officeart/2009/3/layout/DescendingProcess"/>
    <dgm:cxn modelId="{C9EAE73F-85E0-4E09-8D48-83783EDA6EFC}" srcId="{DEB6809A-8AEA-4708-8AD8-D5805F9C4033}" destId="{99126E36-83B7-4F46-83F6-05A2E0107125}" srcOrd="2" destOrd="0" parTransId="{464FCF70-3830-419D-AC86-F4AF29B93DEB}" sibTransId="{9D0018D7-6278-43F8-922E-A2F3267361FE}"/>
    <dgm:cxn modelId="{8F40D75E-8B96-47CD-9593-471012BAC816}" type="presOf" srcId="{9D0018D7-6278-43F8-922E-A2F3267361FE}" destId="{43CD87EC-5DE3-491D-BACF-019C28EBFB23}" srcOrd="0" destOrd="0" presId="urn:microsoft.com/office/officeart/2009/3/layout/DescendingProcess"/>
    <dgm:cxn modelId="{5AB07261-14F7-4A5F-970F-FF1BEF0DC562}" srcId="{DEB6809A-8AEA-4708-8AD8-D5805F9C4033}" destId="{087ED957-BF35-45F3-80AC-7D3B307A397F}" srcOrd="1" destOrd="0" parTransId="{EF9CA688-EA38-483F-BC5F-53E45730A328}" sibTransId="{2B7036BD-2C15-4328-B273-08FCAFFDE3B9}"/>
    <dgm:cxn modelId="{7F802548-036A-41DC-AFAD-28A1B29D8195}" type="presOf" srcId="{99126E36-83B7-4F46-83F6-05A2E0107125}" destId="{5EA54E40-D427-47FB-A9AB-FFC8078D77EF}" srcOrd="0" destOrd="0" presId="urn:microsoft.com/office/officeart/2009/3/layout/DescendingProcess"/>
    <dgm:cxn modelId="{8DA2546B-8FE3-4B23-86DE-1D602FF9B174}" srcId="{DEB6809A-8AEA-4708-8AD8-D5805F9C4033}" destId="{1EF77791-4A62-4A2C-8FCE-32B7A7C1BABC}" srcOrd="0" destOrd="0" parTransId="{5959535D-149A-4AFD-83B7-27690B2A379A}" sibTransId="{61AD056C-59E1-4664-833B-7A67C67D943D}"/>
    <dgm:cxn modelId="{734C936C-0A1A-4B7B-AE90-1D642A4A0E45}" type="presOf" srcId="{087ED957-BF35-45F3-80AC-7D3B307A397F}" destId="{C5ED00EF-24CA-43DF-A8DB-4F0F09EFECA9}" srcOrd="0" destOrd="0" presId="urn:microsoft.com/office/officeart/2009/3/layout/DescendingProcess"/>
    <dgm:cxn modelId="{025BAD6C-662C-4500-A3EB-509A40E46E32}" type="presOf" srcId="{71990DF1-127E-4E5A-8CC4-6B7152091776}" destId="{14EAA7E7-B41D-4878-83BF-82D157727981}" srcOrd="0" destOrd="0" presId="urn:microsoft.com/office/officeart/2009/3/layout/DescendingProcess"/>
    <dgm:cxn modelId="{B67AFF52-4C15-4FDB-A4C1-254B6E31CDE3}" srcId="{DEB6809A-8AEA-4708-8AD8-D5805F9C4033}" destId="{EF0A0FCF-783D-41B3-B698-CB4A6AAFF636}" srcOrd="4" destOrd="0" parTransId="{D932C240-77A7-48E1-97BF-CF41420491E3}" sibTransId="{B9407FF6-98DD-4436-9141-0C2875811F43}"/>
    <dgm:cxn modelId="{063655AB-DF2F-44E0-8293-FF3C2A1210B5}" type="presOf" srcId="{2B7036BD-2C15-4328-B273-08FCAFFDE3B9}" destId="{A42CEE04-CFEF-4759-99DE-4326ED2F1800}" srcOrd="0" destOrd="0" presId="urn:microsoft.com/office/officeart/2009/3/layout/DescendingProcess"/>
    <dgm:cxn modelId="{AF5A8BC3-78B1-481B-884C-9D1B8EED982F}" type="presOf" srcId="{DEB6809A-8AEA-4708-8AD8-D5805F9C4033}" destId="{D25C47B5-E371-4B9D-93F7-C88ECD5232B9}" srcOrd="0" destOrd="0" presId="urn:microsoft.com/office/officeart/2009/3/layout/DescendingProcess"/>
    <dgm:cxn modelId="{7A10F6E8-CAE5-4557-996E-EEC0983F2ACF}" type="presOf" srcId="{075C9E13-BF60-4EA9-886C-CD4804239678}" destId="{22EC8394-4FBE-4D13-A9F2-B8F2799EE9AE}" srcOrd="0" destOrd="0" presId="urn:microsoft.com/office/officeart/2009/3/layout/DescendingProcess"/>
    <dgm:cxn modelId="{F323ABFC-BCF3-45DB-A0E6-F77B0BB86F82}" type="presOf" srcId="{EF0A0FCF-783D-41B3-B698-CB4A6AAFF636}" destId="{261F96A7-50F0-4834-8170-7141550B823C}" srcOrd="0" destOrd="0" presId="urn:microsoft.com/office/officeart/2009/3/layout/DescendingProcess"/>
    <dgm:cxn modelId="{72F65BB7-80B8-4400-8FEA-C60FB1A3CBDC}" type="presParOf" srcId="{D25C47B5-E371-4B9D-93F7-C88ECD5232B9}" destId="{5D54A8D3-D9AE-4CDF-9829-BCE2F8515752}" srcOrd="0" destOrd="0" presId="urn:microsoft.com/office/officeart/2009/3/layout/DescendingProcess"/>
    <dgm:cxn modelId="{7A761DE2-F970-4A4D-A5AE-43F7A029B4E6}" type="presParOf" srcId="{D25C47B5-E371-4B9D-93F7-C88ECD5232B9}" destId="{3FD45983-1354-4BA7-8056-5F1EA1B4D290}" srcOrd="1" destOrd="0" presId="urn:microsoft.com/office/officeart/2009/3/layout/DescendingProcess"/>
    <dgm:cxn modelId="{65E26106-63E0-4AB1-B681-B5E32CA38B00}" type="presParOf" srcId="{D25C47B5-E371-4B9D-93F7-C88ECD5232B9}" destId="{C5ED00EF-24CA-43DF-A8DB-4F0F09EFECA9}" srcOrd="2" destOrd="0" presId="urn:microsoft.com/office/officeart/2009/3/layout/DescendingProcess"/>
    <dgm:cxn modelId="{3BDBD3AD-06EB-402E-A545-9F49EBD3F16B}" type="presParOf" srcId="{D25C47B5-E371-4B9D-93F7-C88ECD5232B9}" destId="{3BB8BF70-6019-4AA7-8CA7-E5F4B7F27895}" srcOrd="3" destOrd="0" presId="urn:microsoft.com/office/officeart/2009/3/layout/DescendingProcess"/>
    <dgm:cxn modelId="{38BDAF6B-994C-41D9-945B-403D669D259E}" type="presParOf" srcId="{3BB8BF70-6019-4AA7-8CA7-E5F4B7F27895}" destId="{A42CEE04-CFEF-4759-99DE-4326ED2F1800}" srcOrd="0" destOrd="0" presId="urn:microsoft.com/office/officeart/2009/3/layout/DescendingProcess"/>
    <dgm:cxn modelId="{9C94A32D-A3E7-4AB6-96AF-B1AA8176485C}" type="presParOf" srcId="{D25C47B5-E371-4B9D-93F7-C88ECD5232B9}" destId="{5EA54E40-D427-47FB-A9AB-FFC8078D77EF}" srcOrd="4" destOrd="0" presId="urn:microsoft.com/office/officeart/2009/3/layout/DescendingProcess"/>
    <dgm:cxn modelId="{F7AFD222-4002-4EEF-9330-921BF7FBC285}" type="presParOf" srcId="{D25C47B5-E371-4B9D-93F7-C88ECD5232B9}" destId="{FE555865-C632-4917-A841-8F6453E7D181}" srcOrd="5" destOrd="0" presId="urn:microsoft.com/office/officeart/2009/3/layout/DescendingProcess"/>
    <dgm:cxn modelId="{8E3BCBA2-5FDD-4BE0-B823-07697AC6C2B7}" type="presParOf" srcId="{FE555865-C632-4917-A841-8F6453E7D181}" destId="{43CD87EC-5DE3-491D-BACF-019C28EBFB23}" srcOrd="0" destOrd="0" presId="urn:microsoft.com/office/officeart/2009/3/layout/DescendingProcess"/>
    <dgm:cxn modelId="{19D54F84-D785-450B-99A2-9C3EE1489C95}" type="presParOf" srcId="{D25C47B5-E371-4B9D-93F7-C88ECD5232B9}" destId="{22EC8394-4FBE-4D13-A9F2-B8F2799EE9AE}" srcOrd="6" destOrd="0" presId="urn:microsoft.com/office/officeart/2009/3/layout/DescendingProcess"/>
    <dgm:cxn modelId="{B4883D26-0DAF-44EE-907E-66B686106F4F}" type="presParOf" srcId="{D25C47B5-E371-4B9D-93F7-C88ECD5232B9}" destId="{7141B00F-2A16-44DC-B76B-8A8B4B990C99}" srcOrd="7" destOrd="0" presId="urn:microsoft.com/office/officeart/2009/3/layout/DescendingProcess"/>
    <dgm:cxn modelId="{E042CF28-4661-44EA-BA7E-8FD5DED1C6B1}" type="presParOf" srcId="{7141B00F-2A16-44DC-B76B-8A8B4B990C99}" destId="{14EAA7E7-B41D-4878-83BF-82D157727981}" srcOrd="0" destOrd="0" presId="urn:microsoft.com/office/officeart/2009/3/layout/DescendingProcess"/>
    <dgm:cxn modelId="{FB825267-7954-4CC3-9CAF-B38B4560645F}" type="presParOf" srcId="{D25C47B5-E371-4B9D-93F7-C88ECD5232B9}" destId="{261F96A7-50F0-4834-8170-7141550B823C}" srcOrd="8" destOrd="0" presId="urn:microsoft.com/office/officeart/2009/3/layout/Descending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9E207-6AE3-4635-8D89-25E290C1D2D4}">
      <dsp:nvSpPr>
        <dsp:cNvPr id="0" name=""/>
        <dsp:cNvSpPr/>
      </dsp:nvSpPr>
      <dsp:spPr>
        <a:xfrm>
          <a:off x="3426657" y="-10115"/>
          <a:ext cx="13330159" cy="13330159"/>
        </a:xfrm>
        <a:prstGeom prst="circularArrow">
          <a:avLst>
            <a:gd name="adj1" fmla="val 5274"/>
            <a:gd name="adj2" fmla="val 312630"/>
            <a:gd name="adj3" fmla="val 14160066"/>
            <a:gd name="adj4" fmla="val 17166960"/>
            <a:gd name="adj5" fmla="val 5477"/>
          </a:avLst>
        </a:prstGeom>
        <a:solidFill>
          <a:schemeClr val="accent6">
            <a:alpha val="67000"/>
          </a:schemeClr>
        </a:solidFill>
        <a:ln>
          <a:noFill/>
        </a:ln>
        <a:effectLst/>
      </dsp:spPr>
      <dsp:style>
        <a:lnRef idx="0">
          <a:scrgbClr r="0" g="0" b="0"/>
        </a:lnRef>
        <a:fillRef idx="1">
          <a:scrgbClr r="0" g="0" b="0"/>
        </a:fillRef>
        <a:effectRef idx="0">
          <a:scrgbClr r="0" g="0" b="0"/>
        </a:effectRef>
        <a:fontRef idx="minor"/>
      </dsp:style>
    </dsp:sp>
    <dsp:sp modelId="{5E6BBE57-F22A-4387-A560-0F18A5175B0C}">
      <dsp:nvSpPr>
        <dsp:cNvPr id="0" name=""/>
        <dsp:cNvSpPr/>
      </dsp:nvSpPr>
      <dsp:spPr>
        <a:xfrm>
          <a:off x="7460395" y="4381"/>
          <a:ext cx="5262683" cy="2631341"/>
        </a:xfrm>
        <a:prstGeom prst="roundRect">
          <a:avLst/>
        </a:prstGeom>
        <a:solidFill>
          <a:schemeClr val="bg1">
            <a:lumMod val="50000"/>
            <a:alpha val="93000"/>
          </a:schemeClr>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GB" sz="5200" kern="1200" dirty="0"/>
            <a:t>Project proposal</a:t>
          </a:r>
        </a:p>
      </dsp:txBody>
      <dsp:txXfrm>
        <a:off x="7588846" y="132832"/>
        <a:ext cx="5005781" cy="2374439"/>
      </dsp:txXfrm>
    </dsp:sp>
    <dsp:sp modelId="{63262945-8AB4-46D2-9950-9063CE0E9273}">
      <dsp:nvSpPr>
        <dsp:cNvPr id="0" name=""/>
        <dsp:cNvSpPr/>
      </dsp:nvSpPr>
      <dsp:spPr>
        <a:xfrm>
          <a:off x="12143664" y="2708267"/>
          <a:ext cx="5262683" cy="2631341"/>
        </a:xfrm>
        <a:prstGeom prst="roundRect">
          <a:avLst/>
        </a:prstGeom>
        <a:solidFill>
          <a:schemeClr val="bg1">
            <a:lumMod val="50000"/>
            <a:alpha val="93000"/>
          </a:schemeClr>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GB" sz="5200" kern="1200" dirty="0"/>
            <a:t>Project Management</a:t>
          </a:r>
        </a:p>
      </dsp:txBody>
      <dsp:txXfrm>
        <a:off x="12272115" y="2836718"/>
        <a:ext cx="5005781" cy="2374439"/>
      </dsp:txXfrm>
    </dsp:sp>
    <dsp:sp modelId="{075F5C37-8573-4AA1-9DAB-B587B8E16303}">
      <dsp:nvSpPr>
        <dsp:cNvPr id="0" name=""/>
        <dsp:cNvSpPr/>
      </dsp:nvSpPr>
      <dsp:spPr>
        <a:xfrm>
          <a:off x="12143664" y="8116040"/>
          <a:ext cx="5262683" cy="2631341"/>
        </a:xfrm>
        <a:prstGeom prst="roundRect">
          <a:avLst/>
        </a:prstGeom>
        <a:solidFill>
          <a:schemeClr val="bg1">
            <a:lumMod val="50000"/>
            <a:alpha val="93000"/>
          </a:schemeClr>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GB" sz="5200" kern="1200" dirty="0"/>
            <a:t>Research</a:t>
          </a:r>
        </a:p>
      </dsp:txBody>
      <dsp:txXfrm>
        <a:off x="12272115" y="8244491"/>
        <a:ext cx="5005781" cy="2374439"/>
      </dsp:txXfrm>
    </dsp:sp>
    <dsp:sp modelId="{12579FBB-86EC-4493-9156-BA4C69C8066D}">
      <dsp:nvSpPr>
        <dsp:cNvPr id="0" name=""/>
        <dsp:cNvSpPr/>
      </dsp:nvSpPr>
      <dsp:spPr>
        <a:xfrm>
          <a:off x="7460395" y="10819926"/>
          <a:ext cx="5262683" cy="2631341"/>
        </a:xfrm>
        <a:prstGeom prst="roundRect">
          <a:avLst/>
        </a:prstGeom>
        <a:solidFill>
          <a:schemeClr val="bg1">
            <a:lumMod val="50000"/>
            <a:alpha val="93000"/>
          </a:schemeClr>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GB" sz="5200" kern="1200" dirty="0"/>
            <a:t>Results &amp; Analysis</a:t>
          </a:r>
        </a:p>
      </dsp:txBody>
      <dsp:txXfrm>
        <a:off x="7588846" y="10948377"/>
        <a:ext cx="5005781" cy="2374439"/>
      </dsp:txXfrm>
    </dsp:sp>
    <dsp:sp modelId="{C50924FE-A06F-445F-A03D-37B674515A46}">
      <dsp:nvSpPr>
        <dsp:cNvPr id="0" name=""/>
        <dsp:cNvSpPr/>
      </dsp:nvSpPr>
      <dsp:spPr>
        <a:xfrm>
          <a:off x="2777127" y="8116040"/>
          <a:ext cx="5262683" cy="2631341"/>
        </a:xfrm>
        <a:prstGeom prst="roundRect">
          <a:avLst/>
        </a:prstGeom>
        <a:solidFill>
          <a:schemeClr val="bg1">
            <a:lumMod val="50000"/>
            <a:alpha val="93000"/>
          </a:schemeClr>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GB" sz="5200" kern="1200" dirty="0"/>
            <a:t>Output dissemination</a:t>
          </a:r>
        </a:p>
      </dsp:txBody>
      <dsp:txXfrm>
        <a:off x="2905578" y="8244491"/>
        <a:ext cx="5005781" cy="2374439"/>
      </dsp:txXfrm>
    </dsp:sp>
    <dsp:sp modelId="{F605460A-176D-458B-B8E7-906F19DF852B}">
      <dsp:nvSpPr>
        <dsp:cNvPr id="0" name=""/>
        <dsp:cNvSpPr/>
      </dsp:nvSpPr>
      <dsp:spPr>
        <a:xfrm>
          <a:off x="2777127" y="2708267"/>
          <a:ext cx="5262683" cy="2631341"/>
        </a:xfrm>
        <a:prstGeom prst="roundRect">
          <a:avLst/>
        </a:prstGeom>
        <a:solidFill>
          <a:schemeClr val="bg1">
            <a:lumMod val="50000"/>
            <a:alpha val="93000"/>
          </a:schemeClr>
        </a:solidFill>
        <a:ln w="12700" cap="flat" cmpd="sng" algn="ctr">
          <a:solidFill>
            <a:srgbClr val="00B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GB" sz="5200" kern="1200" dirty="0"/>
            <a:t>Legacy/Evolution</a:t>
          </a:r>
        </a:p>
      </dsp:txBody>
      <dsp:txXfrm>
        <a:off x="2905578" y="2836718"/>
        <a:ext cx="5005781" cy="23744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0BFA9-8AEF-46E8-A79B-D9A2EB02B44B}">
      <dsp:nvSpPr>
        <dsp:cNvPr id="0" name=""/>
        <dsp:cNvSpPr/>
      </dsp:nvSpPr>
      <dsp:spPr>
        <a:xfrm>
          <a:off x="4917687" y="1553775"/>
          <a:ext cx="10348099" cy="10348099"/>
        </a:xfrm>
        <a:prstGeom prst="blockArc">
          <a:avLst>
            <a:gd name="adj1" fmla="val 10800000"/>
            <a:gd name="adj2" fmla="val 16200000"/>
            <a:gd name="adj3" fmla="val 4642"/>
          </a:avLst>
        </a:prstGeom>
        <a:gradFill rotWithShape="0">
          <a:gsLst>
            <a:gs pos="0">
              <a:srgbClr val="C00000"/>
            </a:gs>
            <a:gs pos="97000">
              <a:schemeClr val="accent6">
                <a:lumMod val="95000"/>
                <a:lumOff val="5000"/>
              </a:schemeClr>
            </a:gs>
            <a:gs pos="100000">
              <a:schemeClr val="accent6">
                <a:lumMod val="60000"/>
              </a:schemeClr>
            </a:gs>
          </a:gsLst>
          <a:path path="circle">
            <a:fillToRect l="50000" t="130000" r="50000" b="-30000"/>
          </a:path>
        </a:gradFill>
        <a:ln>
          <a:noFill/>
        </a:ln>
        <a:effectLst/>
      </dsp:spPr>
      <dsp:style>
        <a:lnRef idx="0">
          <a:scrgbClr r="0" g="0" b="0"/>
        </a:lnRef>
        <a:fillRef idx="1">
          <a:scrgbClr r="0" g="0" b="0"/>
        </a:fillRef>
        <a:effectRef idx="0">
          <a:scrgbClr r="0" g="0" b="0"/>
        </a:effectRef>
        <a:fontRef idx="minor">
          <a:schemeClr val="lt1"/>
        </a:fontRef>
      </dsp:style>
    </dsp:sp>
    <dsp:sp modelId="{B06A4D04-37C8-4DBF-8423-9D3A7B0B1914}">
      <dsp:nvSpPr>
        <dsp:cNvPr id="0" name=""/>
        <dsp:cNvSpPr/>
      </dsp:nvSpPr>
      <dsp:spPr>
        <a:xfrm>
          <a:off x="4917687" y="1553775"/>
          <a:ext cx="10348099" cy="10348099"/>
        </a:xfrm>
        <a:prstGeom prst="blockArc">
          <a:avLst>
            <a:gd name="adj1" fmla="val 5400000"/>
            <a:gd name="adj2" fmla="val 10800000"/>
            <a:gd name="adj3" fmla="val 4642"/>
          </a:avLst>
        </a:prstGeom>
        <a:gradFill flip="none" rotWithShape="1">
          <a:gsLst>
            <a:gs pos="0">
              <a:schemeClr val="accent2">
                <a:lumMod val="0"/>
                <a:lumOff val="100000"/>
              </a:schemeClr>
            </a:gs>
            <a:gs pos="0">
              <a:schemeClr val="accent2">
                <a:lumMod val="0"/>
                <a:lumOff val="100000"/>
              </a:schemeClr>
            </a:gs>
            <a:gs pos="100000">
              <a:schemeClr val="accent2">
                <a:lumMod val="100000"/>
              </a:schemeClr>
            </a:gs>
          </a:gsLst>
          <a:path path="circle">
            <a:fillToRect l="100000" t="100000"/>
          </a:path>
          <a:tileRect r="-100000" b="-100000"/>
        </a:gradFill>
        <a:ln>
          <a:noFill/>
        </a:ln>
        <a:effectLst/>
      </dsp:spPr>
      <dsp:style>
        <a:lnRef idx="0">
          <a:scrgbClr r="0" g="0" b="0"/>
        </a:lnRef>
        <a:fillRef idx="1">
          <a:scrgbClr r="0" g="0" b="0"/>
        </a:fillRef>
        <a:effectRef idx="0">
          <a:scrgbClr r="0" g="0" b="0"/>
        </a:effectRef>
        <a:fontRef idx="minor">
          <a:schemeClr val="lt1"/>
        </a:fontRef>
      </dsp:style>
    </dsp:sp>
    <dsp:sp modelId="{D6C893CA-A37A-43D3-9A55-577A09EA0F6C}">
      <dsp:nvSpPr>
        <dsp:cNvPr id="0" name=""/>
        <dsp:cNvSpPr/>
      </dsp:nvSpPr>
      <dsp:spPr>
        <a:xfrm>
          <a:off x="4917687" y="1553775"/>
          <a:ext cx="10348099" cy="10348099"/>
        </a:xfrm>
        <a:prstGeom prst="blockArc">
          <a:avLst>
            <a:gd name="adj1" fmla="val 0"/>
            <a:gd name="adj2" fmla="val 5400000"/>
            <a:gd name="adj3" fmla="val 4642"/>
          </a:avLst>
        </a:prstGeom>
        <a:gradFill flip="none" rotWithShape="1">
          <a:gsLst>
            <a:gs pos="0">
              <a:schemeClr val="accent2">
                <a:lumMod val="67000"/>
              </a:schemeClr>
            </a:gs>
            <a:gs pos="15000">
              <a:schemeClr val="accent2">
                <a:lumMod val="97000"/>
                <a:lumOff val="3000"/>
              </a:schemeClr>
            </a:gs>
            <a:gs pos="100000">
              <a:schemeClr val="accent2">
                <a:lumMod val="60000"/>
                <a:lumOff val="40000"/>
                <a:alpha val="2000"/>
              </a:schemeClr>
            </a:gs>
          </a:gsLst>
          <a:lin ang="16200000" scaled="1"/>
          <a:tileRect/>
        </a:gradFill>
        <a:ln>
          <a:noFill/>
        </a:ln>
        <a:effectLst/>
      </dsp:spPr>
      <dsp:style>
        <a:lnRef idx="0">
          <a:scrgbClr r="0" g="0" b="0"/>
        </a:lnRef>
        <a:fillRef idx="1">
          <a:scrgbClr r="0" g="0" b="0"/>
        </a:fillRef>
        <a:effectRef idx="0">
          <a:scrgbClr r="0" g="0" b="0"/>
        </a:effectRef>
        <a:fontRef idx="minor">
          <a:schemeClr val="lt1"/>
        </a:fontRef>
      </dsp:style>
    </dsp:sp>
    <dsp:sp modelId="{8C143EEB-4A53-4EE8-A00C-9FADDA2D0120}">
      <dsp:nvSpPr>
        <dsp:cNvPr id="0" name=""/>
        <dsp:cNvSpPr/>
      </dsp:nvSpPr>
      <dsp:spPr>
        <a:xfrm>
          <a:off x="4917687" y="1553775"/>
          <a:ext cx="10348099" cy="10348099"/>
        </a:xfrm>
        <a:prstGeom prst="blockArc">
          <a:avLst>
            <a:gd name="adj1" fmla="val 16200000"/>
            <a:gd name="adj2" fmla="val 0"/>
            <a:gd name="adj3" fmla="val 4642"/>
          </a:avLst>
        </a:prstGeom>
        <a:gradFill flip="none" rotWithShape="1">
          <a:gsLst>
            <a:gs pos="0">
              <a:schemeClr val="bg1"/>
            </a:gs>
            <a:gs pos="89000">
              <a:schemeClr val="accent6">
                <a:lumMod val="95000"/>
                <a:lumOff val="5000"/>
              </a:schemeClr>
            </a:gs>
            <a:gs pos="100000">
              <a:schemeClr val="accent6">
                <a:lumMod val="60000"/>
              </a:schemeClr>
            </a:gs>
          </a:gsLst>
          <a:path path="circle">
            <a:fillToRect l="50000" t="130000" r="50000" b="-30000"/>
          </a:path>
          <a:tileRect/>
        </a:gradFill>
        <a:ln>
          <a:noFill/>
        </a:ln>
        <a:effectLst/>
      </dsp:spPr>
      <dsp:style>
        <a:lnRef idx="0">
          <a:scrgbClr r="0" g="0" b="0"/>
        </a:lnRef>
        <a:fillRef idx="1">
          <a:scrgbClr r="0" g="0" b="0"/>
        </a:fillRef>
        <a:effectRef idx="0">
          <a:scrgbClr r="0" g="0" b="0"/>
        </a:effectRef>
        <a:fontRef idx="minor">
          <a:schemeClr val="lt1"/>
        </a:fontRef>
      </dsp:style>
    </dsp:sp>
    <dsp:sp modelId="{E3C8014E-8553-4E04-9911-2AE763CBA5EC}">
      <dsp:nvSpPr>
        <dsp:cNvPr id="0" name=""/>
        <dsp:cNvSpPr/>
      </dsp:nvSpPr>
      <dsp:spPr>
        <a:xfrm>
          <a:off x="7709239" y="4345327"/>
          <a:ext cx="4764995" cy="4764995"/>
        </a:xfrm>
        <a:prstGeom prst="ellipse">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GB" sz="6500" kern="1200" dirty="0"/>
            <a:t>Neutral</a:t>
          </a:r>
        </a:p>
      </dsp:txBody>
      <dsp:txXfrm>
        <a:off x="8407056" y="5043144"/>
        <a:ext cx="3369361" cy="3369361"/>
      </dsp:txXfrm>
    </dsp:sp>
    <dsp:sp modelId="{A24B2D8C-3898-430E-94C8-01EF9BC222F9}">
      <dsp:nvSpPr>
        <dsp:cNvPr id="0" name=""/>
        <dsp:cNvSpPr/>
      </dsp:nvSpPr>
      <dsp:spPr>
        <a:xfrm>
          <a:off x="8423989" y="6104"/>
          <a:ext cx="3335496" cy="3335496"/>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r>
            <a:rPr lang="en-GB" sz="4300" kern="1200" dirty="0"/>
            <a:t>Advocate</a:t>
          </a:r>
        </a:p>
      </dsp:txBody>
      <dsp:txXfrm>
        <a:off x="8912461" y="494576"/>
        <a:ext cx="2358552" cy="2358552"/>
      </dsp:txXfrm>
    </dsp:sp>
    <dsp:sp modelId="{758CE29F-E89D-4155-A28A-4D0624B4216B}">
      <dsp:nvSpPr>
        <dsp:cNvPr id="0" name=""/>
        <dsp:cNvSpPr/>
      </dsp:nvSpPr>
      <dsp:spPr>
        <a:xfrm>
          <a:off x="13477961" y="5060076"/>
          <a:ext cx="3335496" cy="3335496"/>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r>
            <a:rPr lang="en-GB" sz="4300" kern="1200" dirty="0"/>
            <a:t>Supporter</a:t>
          </a:r>
        </a:p>
      </dsp:txBody>
      <dsp:txXfrm>
        <a:off x="13966433" y="5548548"/>
        <a:ext cx="2358552" cy="2358552"/>
      </dsp:txXfrm>
    </dsp:sp>
    <dsp:sp modelId="{A9CC74AC-D6BC-44A0-89A9-7B74DC17FB47}">
      <dsp:nvSpPr>
        <dsp:cNvPr id="0" name=""/>
        <dsp:cNvSpPr/>
      </dsp:nvSpPr>
      <dsp:spPr>
        <a:xfrm>
          <a:off x="8423989" y="10114048"/>
          <a:ext cx="3335496" cy="3335496"/>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r>
            <a:rPr lang="en-GB" sz="4300" kern="1200" dirty="0"/>
            <a:t>Critic</a:t>
          </a:r>
        </a:p>
      </dsp:txBody>
      <dsp:txXfrm>
        <a:off x="8912461" y="10602520"/>
        <a:ext cx="2358552" cy="2358552"/>
      </dsp:txXfrm>
    </dsp:sp>
    <dsp:sp modelId="{FFD0C415-AAEB-4091-960C-DAA26875361B}">
      <dsp:nvSpPr>
        <dsp:cNvPr id="0" name=""/>
        <dsp:cNvSpPr/>
      </dsp:nvSpPr>
      <dsp:spPr>
        <a:xfrm>
          <a:off x="3370017" y="5060076"/>
          <a:ext cx="3335496" cy="3335496"/>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r>
            <a:rPr lang="en-GB" sz="4300" kern="1200" dirty="0"/>
            <a:t>Blocker</a:t>
          </a:r>
        </a:p>
      </dsp:txBody>
      <dsp:txXfrm>
        <a:off x="3858489" y="5548548"/>
        <a:ext cx="2358552" cy="2358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4A8D3-D9AE-4CDF-9829-BCE2F8515752}">
      <dsp:nvSpPr>
        <dsp:cNvPr id="0" name=""/>
        <dsp:cNvSpPr/>
      </dsp:nvSpPr>
      <dsp:spPr>
        <a:xfrm rot="4396374">
          <a:off x="5747054" y="3705704"/>
          <a:ext cx="16075930" cy="11210956"/>
        </a:xfrm>
        <a:prstGeom prst="swooshArrow">
          <a:avLst>
            <a:gd name="adj1" fmla="val 16310"/>
            <a:gd name="adj2" fmla="val 31370"/>
          </a:avLst>
        </a:prstGeom>
        <a:solidFill>
          <a:schemeClr val="accent6">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2CEE04-CFEF-4759-99DE-4326ED2F1800}">
      <dsp:nvSpPr>
        <dsp:cNvPr id="0" name=""/>
        <dsp:cNvSpPr/>
      </dsp:nvSpPr>
      <dsp:spPr>
        <a:xfrm>
          <a:off x="11769148" y="5169568"/>
          <a:ext cx="405967" cy="405967"/>
        </a:xfrm>
        <a:prstGeom prst="ellipse">
          <a:avLst/>
        </a:prstGeom>
        <a:solidFill>
          <a:schemeClr val="accent6">
            <a:tint val="55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CD87EC-5DE3-491D-BACF-019C28EBFB23}">
      <dsp:nvSpPr>
        <dsp:cNvPr id="0" name=""/>
        <dsp:cNvSpPr/>
      </dsp:nvSpPr>
      <dsp:spPr>
        <a:xfrm>
          <a:off x="14548909" y="7411701"/>
          <a:ext cx="405967" cy="405967"/>
        </a:xfrm>
        <a:prstGeom prst="ellipse">
          <a:avLst/>
        </a:prstGeom>
        <a:solidFill>
          <a:schemeClr val="accent6">
            <a:tint val="55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EAA7E7-B41D-4878-83BF-82D157727981}">
      <dsp:nvSpPr>
        <dsp:cNvPr id="0" name=""/>
        <dsp:cNvSpPr/>
      </dsp:nvSpPr>
      <dsp:spPr>
        <a:xfrm>
          <a:off x="16632193" y="10033730"/>
          <a:ext cx="405967" cy="405967"/>
        </a:xfrm>
        <a:prstGeom prst="ellipse">
          <a:avLst/>
        </a:prstGeom>
        <a:solidFill>
          <a:schemeClr val="accent6">
            <a:tint val="55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FD45983-1354-4BA7-8056-5F1EA1B4D290}">
      <dsp:nvSpPr>
        <dsp:cNvPr id="0" name=""/>
        <dsp:cNvSpPr/>
      </dsp:nvSpPr>
      <dsp:spPr>
        <a:xfrm>
          <a:off x="2253961" y="0"/>
          <a:ext cx="12410123" cy="2979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b" anchorCtr="0">
          <a:noAutofit/>
        </a:bodyPr>
        <a:lstStyle/>
        <a:p>
          <a:pPr marL="0" lvl="0" indent="0" algn="ctr" defTabSz="2889250">
            <a:lnSpc>
              <a:spcPct val="90000"/>
            </a:lnSpc>
            <a:spcBef>
              <a:spcPct val="0"/>
            </a:spcBef>
            <a:spcAft>
              <a:spcPct val="35000"/>
            </a:spcAft>
            <a:buNone/>
          </a:pPr>
          <a:r>
            <a:rPr lang="en-GB" sz="6500" b="1" kern="1200" dirty="0"/>
            <a:t>Project initiation</a:t>
          </a:r>
        </a:p>
      </dsp:txBody>
      <dsp:txXfrm>
        <a:off x="2253961" y="0"/>
        <a:ext cx="12410123" cy="2979578"/>
      </dsp:txXfrm>
    </dsp:sp>
    <dsp:sp modelId="{C5ED00EF-24CA-43DF-A8DB-4F0F09EFECA9}">
      <dsp:nvSpPr>
        <dsp:cNvPr id="0" name=""/>
        <dsp:cNvSpPr/>
      </dsp:nvSpPr>
      <dsp:spPr>
        <a:xfrm>
          <a:off x="14092288" y="3882763"/>
          <a:ext cx="11061685" cy="2979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marL="0" lvl="0" indent="0" algn="l" defTabSz="2889250">
            <a:lnSpc>
              <a:spcPct val="90000"/>
            </a:lnSpc>
            <a:spcBef>
              <a:spcPct val="0"/>
            </a:spcBef>
            <a:spcAft>
              <a:spcPct val="35000"/>
            </a:spcAft>
            <a:buNone/>
          </a:pPr>
          <a:endParaRPr lang="en-GB" sz="6500" kern="1200"/>
        </a:p>
      </dsp:txBody>
      <dsp:txXfrm>
        <a:off x="14092288" y="3882763"/>
        <a:ext cx="11061685" cy="2979578"/>
      </dsp:txXfrm>
    </dsp:sp>
    <dsp:sp modelId="{5EA54E40-D427-47FB-A9AB-FFC8078D77EF}">
      <dsp:nvSpPr>
        <dsp:cNvPr id="0" name=""/>
        <dsp:cNvSpPr/>
      </dsp:nvSpPr>
      <dsp:spPr>
        <a:xfrm>
          <a:off x="4669371" y="6124896"/>
          <a:ext cx="8808379" cy="2979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marL="0" lvl="0" indent="0" algn="r" defTabSz="2889250">
            <a:lnSpc>
              <a:spcPct val="90000"/>
            </a:lnSpc>
            <a:spcBef>
              <a:spcPct val="0"/>
            </a:spcBef>
            <a:spcAft>
              <a:spcPct val="35000"/>
            </a:spcAft>
            <a:buNone/>
          </a:pPr>
          <a:endParaRPr lang="en-GB" sz="6500" kern="1200"/>
        </a:p>
      </dsp:txBody>
      <dsp:txXfrm>
        <a:off x="4669371" y="6124896"/>
        <a:ext cx="8808379" cy="2979578"/>
      </dsp:txXfrm>
    </dsp:sp>
    <dsp:sp modelId="{22EC8394-4FBE-4D13-A9F2-B8F2799EE9AE}">
      <dsp:nvSpPr>
        <dsp:cNvPr id="0" name=""/>
        <dsp:cNvSpPr/>
      </dsp:nvSpPr>
      <dsp:spPr>
        <a:xfrm>
          <a:off x="18394055" y="8746925"/>
          <a:ext cx="6759918" cy="2979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ctr" anchorCtr="0">
          <a:noAutofit/>
        </a:bodyPr>
        <a:lstStyle/>
        <a:p>
          <a:pPr marL="0" lvl="0" indent="0" algn="l" defTabSz="2889250">
            <a:lnSpc>
              <a:spcPct val="90000"/>
            </a:lnSpc>
            <a:spcBef>
              <a:spcPct val="0"/>
            </a:spcBef>
            <a:spcAft>
              <a:spcPct val="35000"/>
            </a:spcAft>
            <a:buNone/>
          </a:pPr>
          <a:endParaRPr lang="en-GB" sz="6500" kern="1200"/>
        </a:p>
      </dsp:txBody>
      <dsp:txXfrm>
        <a:off x="18394055" y="8746925"/>
        <a:ext cx="6759918" cy="2979578"/>
      </dsp:txXfrm>
    </dsp:sp>
    <dsp:sp modelId="{261F96A7-50F0-4834-8170-7141550B823C}">
      <dsp:nvSpPr>
        <dsp:cNvPr id="0" name=""/>
        <dsp:cNvSpPr/>
      </dsp:nvSpPr>
      <dsp:spPr>
        <a:xfrm>
          <a:off x="14911673" y="15642787"/>
          <a:ext cx="10242301" cy="2979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0" tIns="82550" rIns="82550" bIns="82550" numCol="1" spcCol="1270" anchor="t" anchorCtr="0">
          <a:noAutofit/>
        </a:bodyPr>
        <a:lstStyle/>
        <a:p>
          <a:pPr marL="0" lvl="0" indent="0" algn="ctr" defTabSz="2889250">
            <a:lnSpc>
              <a:spcPct val="90000"/>
            </a:lnSpc>
            <a:spcBef>
              <a:spcPct val="0"/>
            </a:spcBef>
            <a:spcAft>
              <a:spcPct val="35000"/>
            </a:spcAft>
            <a:buNone/>
          </a:pPr>
          <a:r>
            <a:rPr lang="en-GB" sz="6500" b="1" kern="1200" dirty="0"/>
            <a:t>Project close</a:t>
          </a:r>
        </a:p>
      </dsp:txBody>
      <dsp:txXfrm>
        <a:off x="14911673" y="15642787"/>
        <a:ext cx="10242301" cy="2979578"/>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en-US"/>
              <a:t>Click to edit Master title style</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4E76C0-7346-4C38-964F-2EB7425370BE}" type="datetimeFigureOut">
              <a:rPr lang="en-GB" smtClean="0"/>
              <a:t>02/08/2018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78956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4E76C0-7346-4C38-964F-2EB7425370BE}" type="datetimeFigureOut">
              <a:rPr lang="en-GB" smtClean="0"/>
              <a:t>02/08/2018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3680850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4E76C0-7346-4C38-964F-2EB7425370BE}" type="datetimeFigureOut">
              <a:rPr lang="en-GB" smtClean="0"/>
              <a:t>02/08/2018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1021641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4E76C0-7346-4C38-964F-2EB7425370BE}" type="datetimeFigureOut">
              <a:rPr lang="en-GB" smtClean="0"/>
              <a:t>02/08/2018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94252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en-US"/>
              <a:t>Click to edit Master title style</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4E76C0-7346-4C38-964F-2EB7425370BE}" type="datetimeFigureOut">
              <a:rPr lang="en-GB" smtClean="0"/>
              <a:t>02/08/2018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749955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4E76C0-7346-4C38-964F-2EB7425370BE}" type="datetimeFigureOut">
              <a:rPr lang="en-GB" smtClean="0"/>
              <a:t>02/08/2018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1574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Edit Master text styles</a:t>
            </a:r>
          </a:p>
        </p:txBody>
      </p:sp>
      <p:sp>
        <p:nvSpPr>
          <p:cNvPr id="4" name="Content Placeholder 3"/>
          <p:cNvSpPr>
            <a:spLocks noGrp="1"/>
          </p:cNvSpPr>
          <p:nvPr>
            <p:ph sz="half" idx="2"/>
          </p:nvPr>
        </p:nvSpPr>
        <p:spPr>
          <a:xfrm>
            <a:off x="2085368" y="7810963"/>
            <a:ext cx="12807832" cy="114887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Edit Master text styles</a:t>
            </a:r>
          </a:p>
        </p:txBody>
      </p:sp>
      <p:sp>
        <p:nvSpPr>
          <p:cNvPr id="6" name="Content Placeholder 5"/>
          <p:cNvSpPr>
            <a:spLocks noGrp="1"/>
          </p:cNvSpPr>
          <p:nvPr>
            <p:ph sz="quarter" idx="4"/>
          </p:nvPr>
        </p:nvSpPr>
        <p:spPr>
          <a:xfrm>
            <a:off x="15326828" y="7810963"/>
            <a:ext cx="12870909" cy="114887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4E76C0-7346-4C38-964F-2EB7425370BE}" type="datetimeFigureOut">
              <a:rPr lang="en-GB" smtClean="0"/>
              <a:t>02/08/2018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3435179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4E76C0-7346-4C38-964F-2EB7425370BE}" type="datetimeFigureOut">
              <a:rPr lang="en-GB" smtClean="0"/>
              <a:t>02/08/2018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507921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4E76C0-7346-4C38-964F-2EB7425370BE}" type="datetimeFigureOut">
              <a:rPr lang="en-GB" smtClean="0"/>
              <a:t>02/08/2018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1065659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Edit Master text styles</a:t>
            </a:r>
          </a:p>
        </p:txBody>
      </p:sp>
      <p:sp>
        <p:nvSpPr>
          <p:cNvPr id="5" name="Date Placeholder 4"/>
          <p:cNvSpPr>
            <a:spLocks noGrp="1"/>
          </p:cNvSpPr>
          <p:nvPr>
            <p:ph type="dt" sz="half" idx="10"/>
          </p:nvPr>
        </p:nvSpPr>
        <p:spPr/>
        <p:txBody>
          <a:bodyPr/>
          <a:lstStyle/>
          <a:p>
            <a:fld id="{B04E76C0-7346-4C38-964F-2EB7425370BE}" type="datetimeFigureOut">
              <a:rPr lang="en-GB" smtClean="0"/>
              <a:t>02/08/2018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1824364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en-US"/>
              <a:t>Click icon to add picture</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Edit Master text styles</a:t>
            </a:r>
          </a:p>
        </p:txBody>
      </p:sp>
      <p:sp>
        <p:nvSpPr>
          <p:cNvPr id="5" name="Date Placeholder 4"/>
          <p:cNvSpPr>
            <a:spLocks noGrp="1"/>
          </p:cNvSpPr>
          <p:nvPr>
            <p:ph type="dt" sz="half" idx="10"/>
          </p:nvPr>
        </p:nvSpPr>
        <p:spPr/>
        <p:txBody>
          <a:bodyPr/>
          <a:lstStyle/>
          <a:p>
            <a:fld id="{B04E76C0-7346-4C38-964F-2EB7425370BE}" type="datetimeFigureOut">
              <a:rPr lang="en-GB" smtClean="0"/>
              <a:t>02/08/2018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751EB5-8B1A-4A46-BD17-A5C52D4BFDEB}" type="slidenum">
              <a:rPr lang="en-GB" smtClean="0"/>
              <a:t>‹#›</a:t>
            </a:fld>
            <a:endParaRPr lang="en-GB"/>
          </a:p>
        </p:txBody>
      </p:sp>
    </p:spTree>
    <p:extLst>
      <p:ext uri="{BB962C8B-B14F-4D97-AF65-F5344CB8AC3E}">
        <p14:creationId xmlns:p14="http://schemas.microsoft.com/office/powerpoint/2010/main" val="4290288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B04E76C0-7346-4C38-964F-2EB7425370BE}" type="datetimeFigureOut">
              <a:rPr lang="en-GB" smtClean="0"/>
              <a:t>02/08/2018</a:t>
            </a:fld>
            <a:endParaRPr lang="en-GB"/>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47751EB5-8B1A-4A46-BD17-A5C52D4BFDEB}" type="slidenum">
              <a:rPr lang="en-GB" smtClean="0"/>
              <a:t>‹#›</a:t>
            </a:fld>
            <a:endParaRPr lang="en-GB"/>
          </a:p>
        </p:txBody>
      </p:sp>
    </p:spTree>
    <p:extLst>
      <p:ext uri="{BB962C8B-B14F-4D97-AF65-F5344CB8AC3E}">
        <p14:creationId xmlns:p14="http://schemas.microsoft.com/office/powerpoint/2010/main" val="40807202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mappingfutures.org/" TargetMode="External"/><Relationship Id="rId1" Type="http://schemas.openxmlformats.org/officeDocument/2006/relationships/slideLayout" Target="../slideLayouts/slideLayout7.xml"/><Relationship Id="rId4" Type="http://schemas.openxmlformats.org/officeDocument/2006/relationships/hyperlink" Target="https://creativecommons.org/licenses/by/4.0/" TargetMode="Externa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datatree.org.uk/" TargetMode="External"/><Relationship Id="rId7" Type="http://schemas.openxmlformats.org/officeDocument/2006/relationships/diagramColors" Target="../diagrams/colors1.xml"/><Relationship Id="rId12" Type="http://schemas.openxmlformats.org/officeDocument/2006/relationships/image" Target="../media/image1.png"/><Relationship Id="rId2" Type="http://schemas.openxmlformats.org/officeDocument/2006/relationships/hyperlink" Target="https://www.arcc-network.org.uk/wp-content/pdfs/Improving-uptake-of-models-report.pdf" TargetMode="External"/><Relationship Id="rId1" Type="http://schemas.openxmlformats.org/officeDocument/2006/relationships/slideLayout" Target="../slideLayouts/slideLayout7.xml"/><Relationship Id="rId6" Type="http://schemas.openxmlformats.org/officeDocument/2006/relationships/diagramQuickStyle" Target="../diagrams/quickStyle1.xml"/><Relationship Id="rId11" Type="http://schemas.openxmlformats.org/officeDocument/2006/relationships/hyperlink" Target="https://mappingfutures.org/" TargetMode="External"/><Relationship Id="rId5" Type="http://schemas.openxmlformats.org/officeDocument/2006/relationships/diagramLayout" Target="../diagrams/layout1.xml"/><Relationship Id="rId10" Type="http://schemas.openxmlformats.org/officeDocument/2006/relationships/hyperlink" Target="https://creativecommons.org/licenses/by/4.0/" TargetMode="External"/><Relationship Id="rId4" Type="http://schemas.openxmlformats.org/officeDocument/2006/relationships/diagramData" Target="../diagrams/data1.xm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hyperlink" Target="https://mappingfutures.org/" TargetMode="External"/><Relationship Id="rId3" Type="http://schemas.openxmlformats.org/officeDocument/2006/relationships/diagramLayout" Target="../diagrams/layout2.xml"/><Relationship Id="rId7" Type="http://schemas.openxmlformats.org/officeDocument/2006/relationships/hyperlink" Target="https://creativecommons.org/licenses/by/4.0/" TargetMode="Externa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mappingfutures.org/" TargetMode="External"/><Relationship Id="rId2" Type="http://schemas.openxmlformats.org/officeDocument/2006/relationships/hyperlink" Target="https://creativecommons.org/licenses/by/4.0/"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mappingfutures.org/" TargetMode="External"/><Relationship Id="rId2" Type="http://schemas.openxmlformats.org/officeDocument/2006/relationships/hyperlink" Target="https://creativecommons.org/licenses/by/4.0/"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mappingfutures.org/" TargetMode="External"/><Relationship Id="rId2" Type="http://schemas.openxmlformats.org/officeDocument/2006/relationships/hyperlink" Target="https://creativecommons.org/licenses/by/4.0/"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mappingfutures.org/" TargetMode="External"/><Relationship Id="rId1" Type="http://schemas.openxmlformats.org/officeDocument/2006/relationships/slideLayout" Target="../slideLayouts/slideLayout7.xml"/><Relationship Id="rId6" Type="http://schemas.openxmlformats.org/officeDocument/2006/relationships/hyperlink" Target="https://creativecommons.org/licenses/by/4.0/" TargetMode="External"/><Relationship Id="rId5" Type="http://schemas.openxmlformats.org/officeDocument/2006/relationships/hyperlink" Target="https://datatree.org.uk/" TargetMode="External"/><Relationship Id="rId4" Type="http://schemas.openxmlformats.org/officeDocument/2006/relationships/hyperlink" Target="https://www.arcc-network.org.uk/wp-content/pdfs/Improving-uptake-of-models-report.pdf"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mappingfutures.org/" TargetMode="External"/><Relationship Id="rId3" Type="http://schemas.openxmlformats.org/officeDocument/2006/relationships/diagramLayout" Target="../diagrams/layout3.xml"/><Relationship Id="rId7" Type="http://schemas.openxmlformats.org/officeDocument/2006/relationships/hyperlink" Target="https://creativecommons.org/licenses/by/4.0/" TargetMode="Externa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s://mappingfutures.org/" TargetMode="External"/><Relationship Id="rId2" Type="http://schemas.openxmlformats.org/officeDocument/2006/relationships/hyperlink" Target="https://creativecommons.org/licenses/by/4.0/"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hlinkClick r:id="rId2"/>
            <a:extLst>
              <a:ext uri="{FF2B5EF4-FFF2-40B4-BE49-F238E27FC236}">
                <a16:creationId xmlns:a16="http://schemas.microsoft.com/office/drawing/2014/main" id="{7D9216E2-1648-4312-AEDC-8B647F279B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23" name="TextBox 22">
            <a:extLst>
              <a:ext uri="{FF2B5EF4-FFF2-40B4-BE49-F238E27FC236}">
                <a16:creationId xmlns:a16="http://schemas.microsoft.com/office/drawing/2014/main" id="{9AD89E78-8B1C-4559-B72A-2BA34346F350}"/>
              </a:ext>
            </a:extLst>
          </p:cNvPr>
          <p:cNvSpPr txBox="1"/>
          <p:nvPr/>
        </p:nvSpPr>
        <p:spPr>
          <a:xfrm>
            <a:off x="8757138" y="63922"/>
            <a:ext cx="14524894" cy="1323439"/>
          </a:xfrm>
          <a:prstGeom prst="rect">
            <a:avLst/>
          </a:prstGeom>
          <a:noFill/>
        </p:spPr>
        <p:txBody>
          <a:bodyPr wrap="square" rtlCol="0">
            <a:spAutoFit/>
          </a:bodyPr>
          <a:lstStyle/>
          <a:p>
            <a:pPr algn="ctr"/>
            <a:r>
              <a:rPr lang="en-GB" sz="8000" b="1" dirty="0"/>
              <a:t>Engagement Approach</a:t>
            </a:r>
          </a:p>
        </p:txBody>
      </p:sp>
      <p:sp>
        <p:nvSpPr>
          <p:cNvPr id="24" name="TextBox 23">
            <a:extLst>
              <a:ext uri="{FF2B5EF4-FFF2-40B4-BE49-F238E27FC236}">
                <a16:creationId xmlns:a16="http://schemas.microsoft.com/office/drawing/2014/main" id="{ACF3A8CF-CF1B-424A-9148-BBFD9F13A3E9}"/>
              </a:ext>
            </a:extLst>
          </p:cNvPr>
          <p:cNvSpPr txBox="1"/>
          <p:nvPr/>
        </p:nvSpPr>
        <p:spPr>
          <a:xfrm>
            <a:off x="-192505" y="1727846"/>
            <a:ext cx="30467718" cy="1723549"/>
          </a:xfrm>
          <a:prstGeom prst="rect">
            <a:avLst/>
          </a:prstGeom>
          <a:noFill/>
        </p:spPr>
        <p:txBody>
          <a:bodyPr wrap="square" rtlCol="0">
            <a:spAutoFit/>
          </a:bodyPr>
          <a:lstStyle/>
          <a:p>
            <a:pPr algn="ctr"/>
            <a:r>
              <a:rPr lang="en-GB" sz="6600" b="1" dirty="0">
                <a:solidFill>
                  <a:schemeClr val="bg1">
                    <a:lumMod val="50000"/>
                  </a:schemeClr>
                </a:solidFill>
              </a:rPr>
              <a:t>Stakeholder mapping using the NHS 9 Cs approach</a:t>
            </a:r>
          </a:p>
          <a:p>
            <a:pPr algn="ctr"/>
            <a:r>
              <a:rPr lang="en-GB" sz="2000" dirty="0">
                <a:solidFill>
                  <a:schemeClr val="bg1">
                    <a:lumMod val="50000"/>
                  </a:schemeClr>
                </a:solidFill>
              </a:rPr>
              <a:t>Print this out on A0.  Blue tack on the wall.  Use a separate post it note for each stakeholder (or if doing electronically, use post-it note template below and copy for each stakeholder)  You might find some stakeholders appear multiple times, this is fine.  This gives you an idea for the future stages of mapping of the degree of influence they have over success of the research.  Once you’ve finished  this exercise, photograph it.</a:t>
            </a:r>
          </a:p>
        </p:txBody>
      </p:sp>
      <p:graphicFrame>
        <p:nvGraphicFramePr>
          <p:cNvPr id="2" name="Table 1">
            <a:extLst>
              <a:ext uri="{FF2B5EF4-FFF2-40B4-BE49-F238E27FC236}">
                <a16:creationId xmlns:a16="http://schemas.microsoft.com/office/drawing/2014/main" id="{6AE742A9-A385-43D8-BBFE-BAB16C2DCB12}"/>
              </a:ext>
            </a:extLst>
          </p:cNvPr>
          <p:cNvGraphicFramePr>
            <a:graphicFrameLocks noGrp="1"/>
          </p:cNvGraphicFramePr>
          <p:nvPr>
            <p:extLst>
              <p:ext uri="{D42A27DB-BD31-4B8C-83A1-F6EECF244321}">
                <p14:modId xmlns:p14="http://schemas.microsoft.com/office/powerpoint/2010/main" val="685963981"/>
              </p:ext>
            </p:extLst>
          </p:nvPr>
        </p:nvGraphicFramePr>
        <p:xfrm>
          <a:off x="1027322" y="3651166"/>
          <a:ext cx="27439394" cy="16249065"/>
        </p:xfrm>
        <a:graphic>
          <a:graphicData uri="http://schemas.openxmlformats.org/drawingml/2006/table">
            <a:tbl>
              <a:tblPr firstRow="1" bandRow="1">
                <a:tableStyleId>{C083E6E3-FA7D-4D7B-A595-EF9225AFEA82}</a:tableStyleId>
              </a:tblPr>
              <a:tblGrid>
                <a:gridCol w="10595183">
                  <a:extLst>
                    <a:ext uri="{9D8B030D-6E8A-4147-A177-3AD203B41FA5}">
                      <a16:colId xmlns:a16="http://schemas.microsoft.com/office/drawing/2014/main" val="3094313216"/>
                    </a:ext>
                  </a:extLst>
                </a:gridCol>
                <a:gridCol w="16844211">
                  <a:extLst>
                    <a:ext uri="{9D8B030D-6E8A-4147-A177-3AD203B41FA5}">
                      <a16:colId xmlns:a16="http://schemas.microsoft.com/office/drawing/2014/main" val="2907744633"/>
                    </a:ext>
                  </a:extLst>
                </a:gridCol>
              </a:tblGrid>
              <a:tr h="1652007">
                <a:tc>
                  <a:txBody>
                    <a:bodyPr/>
                    <a:lstStyle/>
                    <a:p>
                      <a:r>
                        <a:rPr lang="en-GB" b="1" dirty="0">
                          <a:solidFill>
                            <a:schemeClr val="bg1"/>
                          </a:solidFill>
                        </a:rPr>
                        <a:t>Commissioners </a:t>
                      </a:r>
                    </a:p>
                    <a:p>
                      <a:r>
                        <a:rPr lang="en-GB" sz="2400" b="1" dirty="0">
                          <a:solidFill>
                            <a:schemeClr val="bg1"/>
                          </a:solidFill>
                        </a:rPr>
                        <a:t>those who fund the research</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00B050"/>
                    </a:solidFill>
                  </a:tcPr>
                </a:tc>
                <a:tc>
                  <a:txBody>
                    <a:bodyPr/>
                    <a:lstStyle/>
                    <a:p>
                      <a:endParaRPr lang="en-GB" b="1"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9749"/>
                  </a:ext>
                </a:extLst>
              </a:tr>
              <a:tr h="1652007">
                <a:tc>
                  <a:txBody>
                    <a:bodyPr/>
                    <a:lstStyle/>
                    <a:p>
                      <a:r>
                        <a:rPr lang="en-GB" b="1" dirty="0">
                          <a:solidFill>
                            <a:schemeClr val="bg1"/>
                          </a:solidFill>
                        </a:rPr>
                        <a:t>Customers</a:t>
                      </a:r>
                    </a:p>
                    <a:p>
                      <a:r>
                        <a:rPr lang="en-GB" sz="2400" b="1" dirty="0">
                          <a:solidFill>
                            <a:schemeClr val="bg1"/>
                          </a:solidFill>
                        </a:rPr>
                        <a:t> those who acquire and use the research outputs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7554388"/>
                  </a:ext>
                </a:extLst>
              </a:tr>
              <a:tr h="2112341">
                <a:tc>
                  <a:txBody>
                    <a:bodyPr/>
                    <a:lstStyle/>
                    <a:p>
                      <a:r>
                        <a:rPr lang="en-GB" b="1" dirty="0">
                          <a:solidFill>
                            <a:schemeClr val="bg1"/>
                          </a:solidFill>
                        </a:rPr>
                        <a:t>Collaborators</a:t>
                      </a:r>
                    </a:p>
                    <a:p>
                      <a:r>
                        <a:rPr lang="en-GB" sz="2400" b="1" dirty="0">
                          <a:solidFill>
                            <a:schemeClr val="bg1"/>
                          </a:solidFill>
                        </a:rPr>
                        <a:t>those with whom the research team works to develop and deliver the research outputs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8954968"/>
                  </a:ext>
                </a:extLst>
              </a:tr>
              <a:tr h="1652007">
                <a:tc>
                  <a:txBody>
                    <a:bodyPr/>
                    <a:lstStyle/>
                    <a:p>
                      <a:r>
                        <a:rPr lang="en-GB" b="1" dirty="0">
                          <a:solidFill>
                            <a:schemeClr val="bg1"/>
                          </a:solidFill>
                        </a:rPr>
                        <a:t>Contributors </a:t>
                      </a:r>
                    </a:p>
                    <a:p>
                      <a:r>
                        <a:rPr lang="en-GB" sz="2400" b="1" dirty="0">
                          <a:solidFill>
                            <a:schemeClr val="bg1"/>
                          </a:solidFill>
                        </a:rPr>
                        <a:t>those from whom the research team acquires content for the research outputs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0544273"/>
                  </a:ext>
                </a:extLst>
              </a:tr>
              <a:tr h="1652007">
                <a:tc>
                  <a:txBody>
                    <a:bodyPr/>
                    <a:lstStyle/>
                    <a:p>
                      <a:r>
                        <a:rPr lang="en-GB" b="1" dirty="0">
                          <a:solidFill>
                            <a:schemeClr val="bg1"/>
                          </a:solidFill>
                        </a:rPr>
                        <a:t>Channels</a:t>
                      </a:r>
                    </a:p>
                    <a:p>
                      <a:r>
                        <a:rPr lang="en-GB" sz="2400" b="1" dirty="0">
                          <a:solidFill>
                            <a:schemeClr val="bg1"/>
                          </a:solidFill>
                        </a:rPr>
                        <a:t>those who provide the research team with a route to stakeholders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440170"/>
                  </a:ext>
                </a:extLst>
              </a:tr>
              <a:tr h="2112341">
                <a:tc>
                  <a:txBody>
                    <a:bodyPr/>
                    <a:lstStyle/>
                    <a:p>
                      <a:r>
                        <a:rPr lang="en-GB" b="1" dirty="0">
                          <a:solidFill>
                            <a:schemeClr val="bg1"/>
                          </a:solidFill>
                        </a:rPr>
                        <a:t>Commentators  </a:t>
                      </a:r>
                    </a:p>
                    <a:p>
                      <a:r>
                        <a:rPr lang="en-GB" sz="2400" b="1" dirty="0">
                          <a:solidFill>
                            <a:schemeClr val="bg1"/>
                          </a:solidFill>
                        </a:rPr>
                        <a:t>those whose opinions of the research team are heard by stakeholders (*if by customer)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9748686"/>
                  </a:ext>
                </a:extLst>
              </a:tr>
              <a:tr h="1652007">
                <a:tc>
                  <a:txBody>
                    <a:bodyPr/>
                    <a:lstStyle/>
                    <a:p>
                      <a:r>
                        <a:rPr lang="en-GB" b="1" dirty="0">
                          <a:solidFill>
                            <a:schemeClr val="bg1"/>
                          </a:solidFill>
                        </a:rPr>
                        <a:t>Consumers</a:t>
                      </a:r>
                    </a:p>
                    <a:p>
                      <a:r>
                        <a:rPr lang="en-GB" sz="2400" b="1" dirty="0">
                          <a:solidFill>
                            <a:schemeClr val="bg1"/>
                          </a:solidFill>
                        </a:rPr>
                        <a:t>those who are served by the research team’s ‘customers’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9786838"/>
                  </a:ext>
                </a:extLst>
              </a:tr>
              <a:tr h="1652007">
                <a:tc>
                  <a:txBody>
                    <a:bodyPr/>
                    <a:lstStyle/>
                    <a:p>
                      <a:r>
                        <a:rPr lang="en-GB" b="1" dirty="0">
                          <a:solidFill>
                            <a:schemeClr val="bg1"/>
                          </a:solidFill>
                        </a:rPr>
                        <a:t>Champions</a:t>
                      </a:r>
                    </a:p>
                    <a:p>
                      <a:r>
                        <a:rPr lang="en-GB" sz="2400" b="1" dirty="0">
                          <a:solidFill>
                            <a:schemeClr val="bg1"/>
                          </a:solidFill>
                        </a:rPr>
                        <a:t>those who believe in and will actively promote the project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3945124"/>
                  </a:ext>
                </a:extLst>
              </a:tr>
              <a:tr h="2112341">
                <a:tc>
                  <a:txBody>
                    <a:bodyPr/>
                    <a:lstStyle/>
                    <a:p>
                      <a:r>
                        <a:rPr lang="en-GB" b="1" dirty="0">
                          <a:solidFill>
                            <a:schemeClr val="bg1"/>
                          </a:solidFill>
                        </a:rPr>
                        <a:t>Competitors </a:t>
                      </a:r>
                    </a:p>
                    <a:p>
                      <a:r>
                        <a:rPr lang="en-GB" sz="2400" b="1" dirty="0">
                          <a:solidFill>
                            <a:schemeClr val="bg1"/>
                          </a:solidFill>
                        </a:rPr>
                        <a:t>those researching in the same area and/or those who offer existing similar or alternative services.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a:txBody>
                    <a:bodyPr/>
                    <a:lstStyle/>
                    <a:p>
                      <a:endParaRPr lang="en-GB"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16754808"/>
                  </a:ext>
                </a:extLst>
              </a:tr>
            </a:tbl>
          </a:graphicData>
        </a:graphic>
      </p:graphicFrame>
      <p:sp>
        <p:nvSpPr>
          <p:cNvPr id="3" name="Rectangle 2">
            <a:extLst>
              <a:ext uri="{FF2B5EF4-FFF2-40B4-BE49-F238E27FC236}">
                <a16:creationId xmlns:a16="http://schemas.microsoft.com/office/drawing/2014/main" id="{D787AD96-59D5-43A3-842B-5460487C2676}"/>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4"/>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732EC6E7-0515-440B-B699-6FDA034B9402}"/>
              </a:ext>
            </a:extLst>
          </p:cNvPr>
          <p:cNvSpPr txBox="1"/>
          <p:nvPr/>
        </p:nvSpPr>
        <p:spPr>
          <a:xfrm>
            <a:off x="12228151" y="3897387"/>
            <a:ext cx="1886859" cy="1200329"/>
          </a:xfrm>
          <a:prstGeom prst="rect">
            <a:avLst/>
          </a:prstGeom>
          <a:solidFill>
            <a:schemeClr val="accent4">
              <a:lumMod val="60000"/>
              <a:lumOff val="40000"/>
            </a:schemeClr>
          </a:solidFill>
        </p:spPr>
        <p:txBody>
          <a:bodyPr wrap="square" rtlCol="0">
            <a:spAutoFit/>
          </a:bodyPr>
          <a:lstStyle/>
          <a:p>
            <a:r>
              <a:rPr lang="en-GB" b="1" i="1" dirty="0"/>
              <a:t>Stakeholder name if specific person</a:t>
            </a:r>
          </a:p>
          <a:p>
            <a:r>
              <a:rPr lang="en-GB" b="1" dirty="0"/>
              <a:t>ORGANISATION</a:t>
            </a:r>
          </a:p>
        </p:txBody>
      </p:sp>
    </p:spTree>
    <p:extLst>
      <p:ext uri="{BB962C8B-B14F-4D97-AF65-F5344CB8AC3E}">
        <p14:creationId xmlns:p14="http://schemas.microsoft.com/office/powerpoint/2010/main" val="3560276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2C7D5246-5661-46BD-9D1A-ABA5D67327C5}"/>
              </a:ext>
            </a:extLst>
          </p:cNvPr>
          <p:cNvSpPr txBox="1"/>
          <p:nvPr/>
        </p:nvSpPr>
        <p:spPr>
          <a:xfrm>
            <a:off x="1253637" y="3991974"/>
            <a:ext cx="28456050" cy="1015663"/>
          </a:xfrm>
          <a:prstGeom prst="rect">
            <a:avLst/>
          </a:prstGeom>
          <a:noFill/>
        </p:spPr>
        <p:txBody>
          <a:bodyPr wrap="square" rtlCol="0">
            <a:spAutoFit/>
          </a:bodyPr>
          <a:lstStyle/>
          <a:p>
            <a:r>
              <a:rPr lang="en-GB" sz="2000" dirty="0">
                <a:solidFill>
                  <a:schemeClr val="bg1">
                    <a:lumMod val="50000"/>
                  </a:schemeClr>
                </a:solidFill>
              </a:rPr>
              <a:t>Now think about the project stages of the research using the diagram below.  Are there any stakeholders you’ve missed off the 9 Cs map that are crucial at a later stage?  Go back and add them on.</a:t>
            </a:r>
          </a:p>
          <a:p>
            <a:r>
              <a:rPr lang="en-GB" sz="2000" dirty="0">
                <a:solidFill>
                  <a:schemeClr val="bg1">
                    <a:lumMod val="50000"/>
                  </a:schemeClr>
                </a:solidFill>
              </a:rPr>
              <a:t>The stakeholder engagement approach should be developed in tandem with data management planning - see the ARCC Network 2017 </a:t>
            </a:r>
            <a:r>
              <a:rPr lang="en-GB" sz="2000" dirty="0">
                <a:solidFill>
                  <a:schemeClr val="bg1">
                    <a:lumMod val="50000"/>
                  </a:schemeClr>
                </a:solidFill>
                <a:hlinkClick r:id="rId2"/>
              </a:rPr>
              <a:t>Model and Data Guide </a:t>
            </a:r>
            <a:r>
              <a:rPr lang="en-GB" sz="2000" dirty="0">
                <a:solidFill>
                  <a:schemeClr val="bg1">
                    <a:lumMod val="50000"/>
                  </a:schemeClr>
                </a:solidFill>
              </a:rPr>
              <a:t>for ‘</a:t>
            </a:r>
            <a:r>
              <a:rPr lang="en-GB" sz="2000" i="1" dirty="0">
                <a:solidFill>
                  <a:schemeClr val="bg1">
                    <a:lumMod val="50000"/>
                  </a:schemeClr>
                </a:solidFill>
              </a:rPr>
              <a:t>Enhancing the uptake and use of building-scale to city-scale decision support models by policymakers and industry’  </a:t>
            </a:r>
            <a:r>
              <a:rPr lang="en-GB" sz="2000" dirty="0">
                <a:solidFill>
                  <a:schemeClr val="bg1">
                    <a:lumMod val="50000"/>
                  </a:schemeClr>
                </a:solidFill>
              </a:rPr>
              <a:t>and it is recommended all members of the research team take the NERC </a:t>
            </a:r>
            <a:r>
              <a:rPr lang="en-GB" sz="2000" dirty="0">
                <a:solidFill>
                  <a:schemeClr val="bg1">
                    <a:lumMod val="50000"/>
                  </a:schemeClr>
                </a:solidFill>
                <a:hlinkClick r:id="rId3"/>
              </a:rPr>
              <a:t>Data Tree </a:t>
            </a:r>
            <a:r>
              <a:rPr lang="en-GB" sz="2000" dirty="0">
                <a:solidFill>
                  <a:schemeClr val="bg1">
                    <a:lumMod val="50000"/>
                  </a:schemeClr>
                </a:solidFill>
              </a:rPr>
              <a:t>free online course</a:t>
            </a:r>
            <a:endParaRPr lang="en-GB" sz="2000" i="1" dirty="0">
              <a:solidFill>
                <a:schemeClr val="bg1">
                  <a:lumMod val="50000"/>
                </a:schemeClr>
              </a:solidFill>
            </a:endParaRPr>
          </a:p>
        </p:txBody>
      </p:sp>
      <p:sp>
        <p:nvSpPr>
          <p:cNvPr id="24" name="TextBox 23">
            <a:extLst>
              <a:ext uri="{FF2B5EF4-FFF2-40B4-BE49-F238E27FC236}">
                <a16:creationId xmlns:a16="http://schemas.microsoft.com/office/drawing/2014/main" id="{ACF3A8CF-CF1B-424A-9148-BBFD9F13A3E9}"/>
              </a:ext>
            </a:extLst>
          </p:cNvPr>
          <p:cNvSpPr txBox="1"/>
          <p:nvPr/>
        </p:nvSpPr>
        <p:spPr>
          <a:xfrm>
            <a:off x="0" y="1727845"/>
            <a:ext cx="30275212" cy="1107996"/>
          </a:xfrm>
          <a:prstGeom prst="rect">
            <a:avLst/>
          </a:prstGeom>
          <a:noFill/>
        </p:spPr>
        <p:txBody>
          <a:bodyPr wrap="square" rtlCol="0">
            <a:spAutoFit/>
          </a:bodyPr>
          <a:lstStyle/>
          <a:p>
            <a:pPr algn="ctr"/>
            <a:r>
              <a:rPr lang="en-GB" sz="6600" b="1" dirty="0">
                <a:solidFill>
                  <a:schemeClr val="bg1">
                    <a:lumMod val="50000"/>
                  </a:schemeClr>
                </a:solidFill>
              </a:rPr>
              <a:t>Project stages</a:t>
            </a:r>
          </a:p>
        </p:txBody>
      </p:sp>
      <p:graphicFrame>
        <p:nvGraphicFramePr>
          <p:cNvPr id="2" name="Diagram 1">
            <a:extLst>
              <a:ext uri="{FF2B5EF4-FFF2-40B4-BE49-F238E27FC236}">
                <a16:creationId xmlns:a16="http://schemas.microsoft.com/office/drawing/2014/main" id="{B832A1F8-F3CB-464E-BFFF-0AEF097FB14B}"/>
              </a:ext>
            </a:extLst>
          </p:cNvPr>
          <p:cNvGraphicFramePr/>
          <p:nvPr>
            <p:extLst>
              <p:ext uri="{D42A27DB-BD31-4B8C-83A1-F6EECF244321}">
                <p14:modId xmlns:p14="http://schemas.microsoft.com/office/powerpoint/2010/main" val="3852982429"/>
              </p:ext>
            </p:extLst>
          </p:nvPr>
        </p:nvGraphicFramePr>
        <p:xfrm>
          <a:off x="5045869" y="5925795"/>
          <a:ext cx="20183475" cy="134556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3" name="Picture 12">
            <a:extLst>
              <a:ext uri="{FF2B5EF4-FFF2-40B4-BE49-F238E27FC236}">
                <a16:creationId xmlns:a16="http://schemas.microsoft.com/office/drawing/2014/main" id="{2A5DBEF1-05B4-4050-BF31-B970843EB7B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701809" y="10025153"/>
            <a:ext cx="4871594" cy="4871594"/>
          </a:xfrm>
          <a:prstGeom prst="rect">
            <a:avLst/>
          </a:prstGeom>
        </p:spPr>
      </p:pic>
      <p:sp>
        <p:nvSpPr>
          <p:cNvPr id="9" name="Rectangle 8">
            <a:extLst>
              <a:ext uri="{FF2B5EF4-FFF2-40B4-BE49-F238E27FC236}">
                <a16:creationId xmlns:a16="http://schemas.microsoft.com/office/drawing/2014/main" id="{BA315E86-7734-40B6-9A3B-62B701D69418}"/>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10"/>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hlinkClick r:id="rId11"/>
            <a:extLst>
              <a:ext uri="{FF2B5EF4-FFF2-40B4-BE49-F238E27FC236}">
                <a16:creationId xmlns:a16="http://schemas.microsoft.com/office/drawing/2014/main" id="{B788EEAD-5DB3-4DB5-91C1-29240D24FC5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11" name="TextBox 10">
            <a:extLst>
              <a:ext uri="{FF2B5EF4-FFF2-40B4-BE49-F238E27FC236}">
                <a16:creationId xmlns:a16="http://schemas.microsoft.com/office/drawing/2014/main" id="{E00E8056-AC13-4D3B-A2B2-FBE60792B504}"/>
              </a:ext>
            </a:extLst>
          </p:cNvPr>
          <p:cNvSpPr txBox="1"/>
          <p:nvPr/>
        </p:nvSpPr>
        <p:spPr>
          <a:xfrm>
            <a:off x="8757138" y="63922"/>
            <a:ext cx="14524894" cy="1323439"/>
          </a:xfrm>
          <a:prstGeom prst="rect">
            <a:avLst/>
          </a:prstGeom>
          <a:noFill/>
        </p:spPr>
        <p:txBody>
          <a:bodyPr wrap="square" rtlCol="0">
            <a:spAutoFit/>
          </a:bodyPr>
          <a:lstStyle/>
          <a:p>
            <a:pPr algn="ctr"/>
            <a:r>
              <a:rPr lang="en-GB" sz="8000" b="1" dirty="0"/>
              <a:t>Engagement Approach</a:t>
            </a:r>
          </a:p>
        </p:txBody>
      </p:sp>
    </p:spTree>
    <p:extLst>
      <p:ext uri="{BB962C8B-B14F-4D97-AF65-F5344CB8AC3E}">
        <p14:creationId xmlns:p14="http://schemas.microsoft.com/office/powerpoint/2010/main" val="2655450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ACF3A8CF-CF1B-424A-9148-BBFD9F13A3E9}"/>
              </a:ext>
            </a:extLst>
          </p:cNvPr>
          <p:cNvSpPr txBox="1"/>
          <p:nvPr/>
        </p:nvSpPr>
        <p:spPr>
          <a:xfrm>
            <a:off x="0" y="1727845"/>
            <a:ext cx="30275212" cy="1107996"/>
          </a:xfrm>
          <a:prstGeom prst="rect">
            <a:avLst/>
          </a:prstGeom>
          <a:noFill/>
        </p:spPr>
        <p:txBody>
          <a:bodyPr wrap="square" rtlCol="0">
            <a:spAutoFit/>
          </a:bodyPr>
          <a:lstStyle/>
          <a:p>
            <a:pPr algn="ctr"/>
            <a:r>
              <a:rPr lang="en-GB" sz="6600" b="1" dirty="0">
                <a:solidFill>
                  <a:schemeClr val="bg1">
                    <a:lumMod val="50000"/>
                  </a:schemeClr>
                </a:solidFill>
              </a:rPr>
              <a:t>Stakeholder interest - current status map</a:t>
            </a:r>
          </a:p>
        </p:txBody>
      </p:sp>
      <p:graphicFrame>
        <p:nvGraphicFramePr>
          <p:cNvPr id="3" name="Diagram 2">
            <a:extLst>
              <a:ext uri="{FF2B5EF4-FFF2-40B4-BE49-F238E27FC236}">
                <a16:creationId xmlns:a16="http://schemas.microsoft.com/office/drawing/2014/main" id="{7698C58D-F99D-43FB-8C6F-32EF34F9516E}"/>
              </a:ext>
            </a:extLst>
          </p:cNvPr>
          <p:cNvGraphicFramePr/>
          <p:nvPr>
            <p:extLst>
              <p:ext uri="{D42A27DB-BD31-4B8C-83A1-F6EECF244321}">
                <p14:modId xmlns:p14="http://schemas.microsoft.com/office/powerpoint/2010/main" val="3954550014"/>
              </p:ext>
            </p:extLst>
          </p:nvPr>
        </p:nvGraphicFramePr>
        <p:xfrm>
          <a:off x="5045869" y="4654099"/>
          <a:ext cx="20183475" cy="13455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FA387670-790C-4383-8971-D09A0A8F93A5}"/>
              </a:ext>
            </a:extLst>
          </p:cNvPr>
          <p:cNvSpPr txBox="1"/>
          <p:nvPr/>
        </p:nvSpPr>
        <p:spPr>
          <a:xfrm>
            <a:off x="-144381" y="3131223"/>
            <a:ext cx="30467718" cy="1323439"/>
          </a:xfrm>
          <a:prstGeom prst="rect">
            <a:avLst/>
          </a:prstGeom>
          <a:noFill/>
        </p:spPr>
        <p:txBody>
          <a:bodyPr wrap="square" rtlCol="0">
            <a:spAutoFit/>
          </a:bodyPr>
          <a:lstStyle/>
          <a:p>
            <a:pPr algn="ctr"/>
            <a:r>
              <a:rPr lang="en-GB" sz="2000" dirty="0">
                <a:solidFill>
                  <a:schemeClr val="bg1">
                    <a:lumMod val="50000"/>
                  </a:schemeClr>
                </a:solidFill>
              </a:rPr>
              <a:t>For each stakeholder, at each project stage you will need to consider their current interest level.  This will help you have a consistent criteria for considering this, in mind.  To move towards an engagement plan, you firs have to map their current interest level and then think about whether delivering the research will require a shift in their interest level, and if so, how best to go about it.</a:t>
            </a:r>
          </a:p>
          <a:p>
            <a:pPr algn="ctr"/>
            <a:endParaRPr lang="en-GB" sz="2000" dirty="0">
              <a:solidFill>
                <a:schemeClr val="bg1">
                  <a:lumMod val="50000"/>
                </a:schemeClr>
              </a:solidFill>
            </a:endParaRPr>
          </a:p>
          <a:p>
            <a:pPr algn="ctr"/>
            <a:r>
              <a:rPr lang="en-GB" sz="2000" dirty="0">
                <a:solidFill>
                  <a:schemeClr val="bg1">
                    <a:lumMod val="50000"/>
                  </a:schemeClr>
                </a:solidFill>
              </a:rPr>
              <a:t>Firstly, familiarise yourself with the 5 degrees of interest:</a:t>
            </a:r>
          </a:p>
        </p:txBody>
      </p:sp>
      <p:sp>
        <p:nvSpPr>
          <p:cNvPr id="9" name="Rectangle 8">
            <a:extLst>
              <a:ext uri="{FF2B5EF4-FFF2-40B4-BE49-F238E27FC236}">
                <a16:creationId xmlns:a16="http://schemas.microsoft.com/office/drawing/2014/main" id="{8E94CFD2-B1A8-4CD5-B304-1A084D4C4CC9}"/>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7"/>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hlinkClick r:id="rId8"/>
            <a:extLst>
              <a:ext uri="{FF2B5EF4-FFF2-40B4-BE49-F238E27FC236}">
                <a16:creationId xmlns:a16="http://schemas.microsoft.com/office/drawing/2014/main" id="{310AA386-E3D6-46E2-AFCB-835A9583811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11" name="TextBox 10">
            <a:extLst>
              <a:ext uri="{FF2B5EF4-FFF2-40B4-BE49-F238E27FC236}">
                <a16:creationId xmlns:a16="http://schemas.microsoft.com/office/drawing/2014/main" id="{7A95EA94-EDD0-4ADE-86E3-479427770054}"/>
              </a:ext>
            </a:extLst>
          </p:cNvPr>
          <p:cNvSpPr txBox="1"/>
          <p:nvPr/>
        </p:nvSpPr>
        <p:spPr>
          <a:xfrm>
            <a:off x="8757138" y="63922"/>
            <a:ext cx="14524894" cy="1323439"/>
          </a:xfrm>
          <a:prstGeom prst="rect">
            <a:avLst/>
          </a:prstGeom>
          <a:noFill/>
        </p:spPr>
        <p:txBody>
          <a:bodyPr wrap="square" rtlCol="0">
            <a:spAutoFit/>
          </a:bodyPr>
          <a:lstStyle/>
          <a:p>
            <a:pPr algn="ctr"/>
            <a:r>
              <a:rPr lang="en-GB" sz="8000" b="1" dirty="0"/>
              <a:t>Engagement Approach</a:t>
            </a:r>
          </a:p>
        </p:txBody>
      </p:sp>
    </p:spTree>
    <p:extLst>
      <p:ext uri="{BB962C8B-B14F-4D97-AF65-F5344CB8AC3E}">
        <p14:creationId xmlns:p14="http://schemas.microsoft.com/office/powerpoint/2010/main" val="1662328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4C02E7-AC48-4FCC-97CA-F5012D4C5C15}"/>
              </a:ext>
            </a:extLst>
          </p:cNvPr>
          <p:cNvSpPr/>
          <p:nvPr/>
        </p:nvSpPr>
        <p:spPr>
          <a:xfrm>
            <a:off x="4352822" y="4804310"/>
            <a:ext cx="22596691" cy="13990768"/>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03654" tIns="101827" rIns="203654" bIns="101827" numCol="1" spcCol="0" rtlCol="0" fromWordArt="0" anchor="ctr" anchorCtr="0" forceAA="0" compatLnSpc="1">
            <a:prstTxWarp prst="textNoShape">
              <a:avLst/>
            </a:prstTxWarp>
            <a:noAutofit/>
          </a:bodyPr>
          <a:lstStyle/>
          <a:p>
            <a:pPr algn="ctr"/>
            <a:endParaRPr lang="en-GB" sz="9245"/>
          </a:p>
        </p:txBody>
      </p:sp>
      <p:sp>
        <p:nvSpPr>
          <p:cNvPr id="7" name="TextBox 6">
            <a:extLst>
              <a:ext uri="{FF2B5EF4-FFF2-40B4-BE49-F238E27FC236}">
                <a16:creationId xmlns:a16="http://schemas.microsoft.com/office/drawing/2014/main" id="{1CE1DE45-137D-4047-BD81-13E706766E29}"/>
              </a:ext>
            </a:extLst>
          </p:cNvPr>
          <p:cNvSpPr txBox="1"/>
          <p:nvPr/>
        </p:nvSpPr>
        <p:spPr>
          <a:xfrm>
            <a:off x="409074" y="10084214"/>
            <a:ext cx="3609473" cy="1107996"/>
          </a:xfrm>
          <a:prstGeom prst="rect">
            <a:avLst/>
          </a:prstGeom>
          <a:noFill/>
        </p:spPr>
        <p:txBody>
          <a:bodyPr wrap="square" rtlCol="0">
            <a:spAutoFit/>
          </a:bodyPr>
          <a:lstStyle/>
          <a:p>
            <a:pPr algn="ctr"/>
            <a:r>
              <a:rPr lang="en-GB" sz="6600" b="1" dirty="0"/>
              <a:t>Power</a:t>
            </a:r>
          </a:p>
        </p:txBody>
      </p:sp>
      <p:sp>
        <p:nvSpPr>
          <p:cNvPr id="8" name="TextBox 7">
            <a:extLst>
              <a:ext uri="{FF2B5EF4-FFF2-40B4-BE49-F238E27FC236}">
                <a16:creationId xmlns:a16="http://schemas.microsoft.com/office/drawing/2014/main" id="{B510CDA9-7C76-43B8-926F-B2E0C42445A7}"/>
              </a:ext>
            </a:extLst>
          </p:cNvPr>
          <p:cNvSpPr txBox="1"/>
          <p:nvPr/>
        </p:nvSpPr>
        <p:spPr>
          <a:xfrm>
            <a:off x="13332869" y="19542039"/>
            <a:ext cx="3609473" cy="1107996"/>
          </a:xfrm>
          <a:prstGeom prst="rect">
            <a:avLst/>
          </a:prstGeom>
          <a:noFill/>
        </p:spPr>
        <p:txBody>
          <a:bodyPr wrap="square" rtlCol="0">
            <a:spAutoFit/>
          </a:bodyPr>
          <a:lstStyle/>
          <a:p>
            <a:pPr algn="ctr"/>
            <a:r>
              <a:rPr lang="en-GB" sz="6600" b="1" dirty="0"/>
              <a:t>Interest</a:t>
            </a:r>
          </a:p>
        </p:txBody>
      </p:sp>
      <p:sp>
        <p:nvSpPr>
          <p:cNvPr id="9" name="TextBox 8">
            <a:extLst>
              <a:ext uri="{FF2B5EF4-FFF2-40B4-BE49-F238E27FC236}">
                <a16:creationId xmlns:a16="http://schemas.microsoft.com/office/drawing/2014/main" id="{8E3E592D-39AD-47F4-9B60-508B7A0764E6}"/>
              </a:ext>
            </a:extLst>
          </p:cNvPr>
          <p:cNvSpPr txBox="1"/>
          <p:nvPr/>
        </p:nvSpPr>
        <p:spPr>
          <a:xfrm>
            <a:off x="2548085" y="19172707"/>
            <a:ext cx="3609473" cy="923330"/>
          </a:xfrm>
          <a:prstGeom prst="rect">
            <a:avLst/>
          </a:prstGeom>
          <a:noFill/>
        </p:spPr>
        <p:txBody>
          <a:bodyPr wrap="square" rtlCol="0">
            <a:spAutoFit/>
          </a:bodyPr>
          <a:lstStyle/>
          <a:p>
            <a:pPr algn="r"/>
            <a:r>
              <a:rPr lang="en-GB" sz="5400" b="1" dirty="0">
                <a:solidFill>
                  <a:schemeClr val="bg1">
                    <a:lumMod val="50000"/>
                  </a:schemeClr>
                </a:solidFill>
              </a:rPr>
              <a:t>Low</a:t>
            </a:r>
          </a:p>
        </p:txBody>
      </p:sp>
      <p:sp>
        <p:nvSpPr>
          <p:cNvPr id="10" name="TextBox 9">
            <a:extLst>
              <a:ext uri="{FF2B5EF4-FFF2-40B4-BE49-F238E27FC236}">
                <a16:creationId xmlns:a16="http://schemas.microsoft.com/office/drawing/2014/main" id="{651C2FD8-B969-4A6D-94DE-05AB30E9D36F}"/>
              </a:ext>
            </a:extLst>
          </p:cNvPr>
          <p:cNvSpPr txBox="1"/>
          <p:nvPr/>
        </p:nvSpPr>
        <p:spPr>
          <a:xfrm>
            <a:off x="409074" y="5071056"/>
            <a:ext cx="3609473" cy="923330"/>
          </a:xfrm>
          <a:prstGeom prst="rect">
            <a:avLst/>
          </a:prstGeom>
          <a:noFill/>
        </p:spPr>
        <p:txBody>
          <a:bodyPr wrap="square" rtlCol="0">
            <a:spAutoFit/>
          </a:bodyPr>
          <a:lstStyle/>
          <a:p>
            <a:pPr algn="r"/>
            <a:r>
              <a:rPr lang="en-GB" sz="5400" b="1" dirty="0">
                <a:solidFill>
                  <a:schemeClr val="bg1">
                    <a:lumMod val="50000"/>
                  </a:schemeClr>
                </a:solidFill>
              </a:rPr>
              <a:t>High</a:t>
            </a:r>
          </a:p>
        </p:txBody>
      </p:sp>
      <p:sp>
        <p:nvSpPr>
          <p:cNvPr id="11" name="TextBox 10">
            <a:extLst>
              <a:ext uri="{FF2B5EF4-FFF2-40B4-BE49-F238E27FC236}">
                <a16:creationId xmlns:a16="http://schemas.microsoft.com/office/drawing/2014/main" id="{3FF61C27-8DF6-40BA-A4AD-AC77A18C4BE0}"/>
              </a:ext>
            </a:extLst>
          </p:cNvPr>
          <p:cNvSpPr txBox="1"/>
          <p:nvPr/>
        </p:nvSpPr>
        <p:spPr>
          <a:xfrm>
            <a:off x="409073" y="17343266"/>
            <a:ext cx="3609473" cy="923330"/>
          </a:xfrm>
          <a:prstGeom prst="rect">
            <a:avLst/>
          </a:prstGeom>
          <a:noFill/>
        </p:spPr>
        <p:txBody>
          <a:bodyPr wrap="square" rtlCol="0">
            <a:spAutoFit/>
          </a:bodyPr>
          <a:lstStyle/>
          <a:p>
            <a:pPr algn="r"/>
            <a:r>
              <a:rPr lang="en-GB" sz="5400" b="1" dirty="0">
                <a:solidFill>
                  <a:schemeClr val="bg1">
                    <a:lumMod val="50000"/>
                  </a:schemeClr>
                </a:solidFill>
              </a:rPr>
              <a:t>Low</a:t>
            </a:r>
          </a:p>
        </p:txBody>
      </p:sp>
      <p:sp>
        <p:nvSpPr>
          <p:cNvPr id="12" name="TextBox 11">
            <a:extLst>
              <a:ext uri="{FF2B5EF4-FFF2-40B4-BE49-F238E27FC236}">
                <a16:creationId xmlns:a16="http://schemas.microsoft.com/office/drawing/2014/main" id="{13C8CC2B-D675-48C2-AF72-B0969BFA17CC}"/>
              </a:ext>
            </a:extLst>
          </p:cNvPr>
          <p:cNvSpPr txBox="1"/>
          <p:nvPr/>
        </p:nvSpPr>
        <p:spPr>
          <a:xfrm>
            <a:off x="22312916" y="19182512"/>
            <a:ext cx="3609473" cy="1754326"/>
          </a:xfrm>
          <a:prstGeom prst="rect">
            <a:avLst/>
          </a:prstGeom>
          <a:noFill/>
        </p:spPr>
        <p:txBody>
          <a:bodyPr wrap="square" rtlCol="0">
            <a:spAutoFit/>
          </a:bodyPr>
          <a:lstStyle/>
          <a:p>
            <a:pPr algn="r"/>
            <a:r>
              <a:rPr lang="en-GB" sz="5400" b="1" dirty="0">
                <a:solidFill>
                  <a:schemeClr val="bg1">
                    <a:lumMod val="50000"/>
                  </a:schemeClr>
                </a:solidFill>
              </a:rPr>
              <a:t>High</a:t>
            </a:r>
          </a:p>
          <a:p>
            <a:pPr algn="r"/>
            <a:endParaRPr lang="en-GB" sz="5400" b="1" dirty="0">
              <a:solidFill>
                <a:schemeClr val="bg1">
                  <a:lumMod val="50000"/>
                </a:schemeClr>
              </a:solidFill>
            </a:endParaRPr>
          </a:p>
        </p:txBody>
      </p:sp>
      <p:cxnSp>
        <p:nvCxnSpPr>
          <p:cNvPr id="14" name="Straight Connector 13">
            <a:extLst>
              <a:ext uri="{FF2B5EF4-FFF2-40B4-BE49-F238E27FC236}">
                <a16:creationId xmlns:a16="http://schemas.microsoft.com/office/drawing/2014/main" id="{D9B89650-A73B-4558-805B-CB04C00C3632}"/>
              </a:ext>
            </a:extLst>
          </p:cNvPr>
          <p:cNvCxnSpPr>
            <a:stCxn id="4" idx="1"/>
            <a:endCxn id="4" idx="3"/>
          </p:cNvCxnSpPr>
          <p:nvPr/>
        </p:nvCxnSpPr>
        <p:spPr>
          <a:xfrm>
            <a:off x="4352822" y="11799694"/>
            <a:ext cx="22596691" cy="0"/>
          </a:xfrm>
          <a:prstGeom prst="line">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6" name="Straight Connector 15">
            <a:extLst>
              <a:ext uri="{FF2B5EF4-FFF2-40B4-BE49-F238E27FC236}">
                <a16:creationId xmlns:a16="http://schemas.microsoft.com/office/drawing/2014/main" id="{6AE45582-0AB9-4933-B9AA-F73DF6BAE5C2}"/>
              </a:ext>
            </a:extLst>
          </p:cNvPr>
          <p:cNvCxnSpPr>
            <a:stCxn id="4" idx="0"/>
            <a:endCxn id="4" idx="2"/>
          </p:cNvCxnSpPr>
          <p:nvPr/>
        </p:nvCxnSpPr>
        <p:spPr>
          <a:xfrm>
            <a:off x="15651168" y="4804310"/>
            <a:ext cx="0" cy="13990768"/>
          </a:xfrm>
          <a:prstGeom prst="line">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7" name="TextBox 16">
            <a:extLst>
              <a:ext uri="{FF2B5EF4-FFF2-40B4-BE49-F238E27FC236}">
                <a16:creationId xmlns:a16="http://schemas.microsoft.com/office/drawing/2014/main" id="{53E2531C-C20A-40F2-93BC-BB8BE765F991}"/>
              </a:ext>
            </a:extLst>
          </p:cNvPr>
          <p:cNvSpPr txBox="1"/>
          <p:nvPr/>
        </p:nvSpPr>
        <p:spPr>
          <a:xfrm>
            <a:off x="4352849" y="14520739"/>
            <a:ext cx="11298318" cy="1323439"/>
          </a:xfrm>
          <a:prstGeom prst="rect">
            <a:avLst/>
          </a:prstGeom>
          <a:noFill/>
        </p:spPr>
        <p:txBody>
          <a:bodyPr wrap="square" rtlCol="0">
            <a:spAutoFit/>
          </a:bodyPr>
          <a:lstStyle/>
          <a:p>
            <a:pPr algn="ctr"/>
            <a:r>
              <a:rPr lang="en-GB" sz="4000" dirty="0">
                <a:solidFill>
                  <a:schemeClr val="bg1">
                    <a:lumMod val="50000"/>
                  </a:schemeClr>
                </a:solidFill>
              </a:rPr>
              <a:t>MONITOR</a:t>
            </a:r>
          </a:p>
          <a:p>
            <a:pPr algn="ctr"/>
            <a:r>
              <a:rPr lang="en-GB" sz="4000" i="1" dirty="0">
                <a:solidFill>
                  <a:schemeClr val="bg1">
                    <a:lumMod val="50000"/>
                  </a:schemeClr>
                </a:solidFill>
              </a:rPr>
              <a:t>Minimum effort</a:t>
            </a:r>
          </a:p>
        </p:txBody>
      </p:sp>
      <p:sp>
        <p:nvSpPr>
          <p:cNvPr id="20" name="TextBox 19">
            <a:extLst>
              <a:ext uri="{FF2B5EF4-FFF2-40B4-BE49-F238E27FC236}">
                <a16:creationId xmlns:a16="http://schemas.microsoft.com/office/drawing/2014/main" id="{9BE40573-7E60-443A-8425-651479953556}"/>
              </a:ext>
            </a:extLst>
          </p:cNvPr>
          <p:cNvSpPr txBox="1"/>
          <p:nvPr/>
        </p:nvSpPr>
        <p:spPr>
          <a:xfrm>
            <a:off x="15290032" y="14520739"/>
            <a:ext cx="11298318" cy="707886"/>
          </a:xfrm>
          <a:prstGeom prst="rect">
            <a:avLst/>
          </a:prstGeom>
          <a:noFill/>
        </p:spPr>
        <p:txBody>
          <a:bodyPr wrap="square" rtlCol="0">
            <a:spAutoFit/>
          </a:bodyPr>
          <a:lstStyle/>
          <a:p>
            <a:pPr algn="ctr"/>
            <a:r>
              <a:rPr lang="en-GB" sz="4000" dirty="0">
                <a:solidFill>
                  <a:schemeClr val="bg1">
                    <a:lumMod val="50000"/>
                  </a:schemeClr>
                </a:solidFill>
              </a:rPr>
              <a:t>KEEP INFORMED</a:t>
            </a:r>
            <a:endParaRPr lang="en-GB" sz="4000" i="1" dirty="0">
              <a:solidFill>
                <a:schemeClr val="bg1">
                  <a:lumMod val="50000"/>
                </a:schemeClr>
              </a:solidFill>
            </a:endParaRPr>
          </a:p>
        </p:txBody>
      </p:sp>
      <p:sp>
        <p:nvSpPr>
          <p:cNvPr id="21" name="TextBox 20">
            <a:extLst>
              <a:ext uri="{FF2B5EF4-FFF2-40B4-BE49-F238E27FC236}">
                <a16:creationId xmlns:a16="http://schemas.microsoft.com/office/drawing/2014/main" id="{2C7D5246-5661-46BD-9D1A-ABA5D67327C5}"/>
              </a:ext>
            </a:extLst>
          </p:cNvPr>
          <p:cNvSpPr txBox="1"/>
          <p:nvPr/>
        </p:nvSpPr>
        <p:spPr>
          <a:xfrm>
            <a:off x="4338111" y="8031698"/>
            <a:ext cx="11298318" cy="707886"/>
          </a:xfrm>
          <a:prstGeom prst="rect">
            <a:avLst/>
          </a:prstGeom>
          <a:noFill/>
        </p:spPr>
        <p:txBody>
          <a:bodyPr wrap="square" rtlCol="0">
            <a:spAutoFit/>
          </a:bodyPr>
          <a:lstStyle/>
          <a:p>
            <a:pPr algn="ctr"/>
            <a:r>
              <a:rPr lang="en-GB" sz="4000" dirty="0">
                <a:solidFill>
                  <a:schemeClr val="bg1">
                    <a:lumMod val="50000"/>
                  </a:schemeClr>
                </a:solidFill>
              </a:rPr>
              <a:t>KEEP SATISFIED</a:t>
            </a:r>
            <a:endParaRPr lang="en-GB" sz="4000" i="1" dirty="0">
              <a:solidFill>
                <a:schemeClr val="bg1">
                  <a:lumMod val="50000"/>
                </a:schemeClr>
              </a:solidFill>
            </a:endParaRPr>
          </a:p>
        </p:txBody>
      </p:sp>
      <p:sp>
        <p:nvSpPr>
          <p:cNvPr id="22" name="TextBox 21">
            <a:extLst>
              <a:ext uri="{FF2B5EF4-FFF2-40B4-BE49-F238E27FC236}">
                <a16:creationId xmlns:a16="http://schemas.microsoft.com/office/drawing/2014/main" id="{84E48B39-B67E-4681-B85C-601D20705F24}"/>
              </a:ext>
            </a:extLst>
          </p:cNvPr>
          <p:cNvSpPr txBox="1"/>
          <p:nvPr/>
        </p:nvSpPr>
        <p:spPr>
          <a:xfrm>
            <a:off x="15803567" y="8031698"/>
            <a:ext cx="11298318" cy="707886"/>
          </a:xfrm>
          <a:prstGeom prst="rect">
            <a:avLst/>
          </a:prstGeom>
          <a:noFill/>
        </p:spPr>
        <p:txBody>
          <a:bodyPr wrap="square" rtlCol="0">
            <a:spAutoFit/>
          </a:bodyPr>
          <a:lstStyle/>
          <a:p>
            <a:pPr algn="ctr"/>
            <a:r>
              <a:rPr lang="en-GB" sz="4000" dirty="0">
                <a:solidFill>
                  <a:schemeClr val="bg1">
                    <a:lumMod val="50000"/>
                  </a:schemeClr>
                </a:solidFill>
              </a:rPr>
              <a:t>MANAGE CLOSELY</a:t>
            </a:r>
            <a:endParaRPr lang="en-GB" sz="4000" i="1" dirty="0">
              <a:solidFill>
                <a:schemeClr val="bg1">
                  <a:lumMod val="50000"/>
                </a:schemeClr>
              </a:solidFill>
            </a:endParaRPr>
          </a:p>
        </p:txBody>
      </p:sp>
      <p:sp>
        <p:nvSpPr>
          <p:cNvPr id="24" name="TextBox 23">
            <a:extLst>
              <a:ext uri="{FF2B5EF4-FFF2-40B4-BE49-F238E27FC236}">
                <a16:creationId xmlns:a16="http://schemas.microsoft.com/office/drawing/2014/main" id="{ACF3A8CF-CF1B-424A-9148-BBFD9F13A3E9}"/>
              </a:ext>
            </a:extLst>
          </p:cNvPr>
          <p:cNvSpPr txBox="1"/>
          <p:nvPr/>
        </p:nvSpPr>
        <p:spPr>
          <a:xfrm>
            <a:off x="409073" y="1727847"/>
            <a:ext cx="30018565" cy="1107996"/>
          </a:xfrm>
          <a:prstGeom prst="rect">
            <a:avLst/>
          </a:prstGeom>
          <a:noFill/>
        </p:spPr>
        <p:txBody>
          <a:bodyPr wrap="square" rtlCol="0">
            <a:spAutoFit/>
          </a:bodyPr>
          <a:lstStyle/>
          <a:p>
            <a:pPr algn="ctr"/>
            <a:r>
              <a:rPr lang="en-GB" sz="6600" b="1" dirty="0">
                <a:solidFill>
                  <a:schemeClr val="bg1">
                    <a:lumMod val="50000"/>
                  </a:schemeClr>
                </a:solidFill>
              </a:rPr>
              <a:t>Project stage: current – model building, tool scoping and data collection</a:t>
            </a:r>
          </a:p>
        </p:txBody>
      </p:sp>
      <p:sp>
        <p:nvSpPr>
          <p:cNvPr id="19" name="TextBox 18">
            <a:extLst>
              <a:ext uri="{FF2B5EF4-FFF2-40B4-BE49-F238E27FC236}">
                <a16:creationId xmlns:a16="http://schemas.microsoft.com/office/drawing/2014/main" id="{3B01B1DD-D8F1-45C2-B1E9-D4A5F7B38C13}"/>
              </a:ext>
            </a:extLst>
          </p:cNvPr>
          <p:cNvSpPr txBox="1"/>
          <p:nvPr/>
        </p:nvSpPr>
        <p:spPr>
          <a:xfrm>
            <a:off x="2932980" y="2921946"/>
            <a:ext cx="24982099" cy="1631216"/>
          </a:xfrm>
          <a:prstGeom prst="rect">
            <a:avLst/>
          </a:prstGeom>
          <a:noFill/>
        </p:spPr>
        <p:txBody>
          <a:bodyPr wrap="square" rtlCol="0">
            <a:spAutoFit/>
          </a:bodyPr>
          <a:lstStyle/>
          <a:p>
            <a:r>
              <a:rPr lang="en-GB" sz="2000" dirty="0">
                <a:solidFill>
                  <a:schemeClr val="bg1">
                    <a:lumMod val="50000"/>
                  </a:schemeClr>
                </a:solidFill>
              </a:rPr>
              <a:t>Print this out on A0.  Blue tack on the wall.  Having photographed the 9 Cs, now place the stakeholders in the appropriate box according to how powerful they are in enabling to proceed with the research as planned and their level of interest.  If you believe them to be a critic or a blocker, mark them in red.  Note if you are further along the research cycle process move on to the next slide.</a:t>
            </a:r>
          </a:p>
          <a:p>
            <a:r>
              <a:rPr lang="en-GB" sz="2000" dirty="0">
                <a:solidFill>
                  <a:schemeClr val="bg1">
                    <a:lumMod val="50000"/>
                  </a:schemeClr>
                </a:solidFill>
              </a:rPr>
              <a:t> (or if doing electronically, copy over the electronic post-it notes you created in slide 1)</a:t>
            </a:r>
          </a:p>
          <a:p>
            <a:endParaRPr lang="en-GB" sz="2000" dirty="0">
              <a:solidFill>
                <a:schemeClr val="bg1">
                  <a:lumMod val="50000"/>
                </a:schemeClr>
              </a:solidFill>
            </a:endParaRPr>
          </a:p>
          <a:p>
            <a:r>
              <a:rPr lang="en-GB" sz="2000" dirty="0">
                <a:solidFill>
                  <a:schemeClr val="bg1">
                    <a:lumMod val="50000"/>
                  </a:schemeClr>
                </a:solidFill>
              </a:rPr>
              <a:t>Once you’ve completed this, photograph/save it.</a:t>
            </a:r>
          </a:p>
        </p:txBody>
      </p:sp>
      <p:sp>
        <p:nvSpPr>
          <p:cNvPr id="25" name="Rectangle 24">
            <a:extLst>
              <a:ext uri="{FF2B5EF4-FFF2-40B4-BE49-F238E27FC236}">
                <a16:creationId xmlns:a16="http://schemas.microsoft.com/office/drawing/2014/main" id="{907F10C5-98B6-46E2-9B93-9004238D7813}"/>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2"/>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6" name="Picture 25">
            <a:hlinkClick r:id="rId3"/>
            <a:extLst>
              <a:ext uri="{FF2B5EF4-FFF2-40B4-BE49-F238E27FC236}">
                <a16:creationId xmlns:a16="http://schemas.microsoft.com/office/drawing/2014/main" id="{8A683786-6CE4-468E-97E8-96D074B41A7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27" name="TextBox 26">
            <a:extLst>
              <a:ext uri="{FF2B5EF4-FFF2-40B4-BE49-F238E27FC236}">
                <a16:creationId xmlns:a16="http://schemas.microsoft.com/office/drawing/2014/main" id="{58BE64B0-12BD-4284-978E-C04AC2D4811C}"/>
              </a:ext>
            </a:extLst>
          </p:cNvPr>
          <p:cNvSpPr txBox="1"/>
          <p:nvPr/>
        </p:nvSpPr>
        <p:spPr>
          <a:xfrm>
            <a:off x="8757138" y="63922"/>
            <a:ext cx="14524894" cy="1323439"/>
          </a:xfrm>
          <a:prstGeom prst="rect">
            <a:avLst/>
          </a:prstGeom>
          <a:noFill/>
        </p:spPr>
        <p:txBody>
          <a:bodyPr wrap="square" rtlCol="0">
            <a:spAutoFit/>
          </a:bodyPr>
          <a:lstStyle/>
          <a:p>
            <a:pPr algn="ctr"/>
            <a:r>
              <a:rPr lang="en-GB" sz="8000" b="1" dirty="0"/>
              <a:t>Engagement Approach</a:t>
            </a:r>
          </a:p>
        </p:txBody>
      </p:sp>
    </p:spTree>
    <p:extLst>
      <p:ext uri="{BB962C8B-B14F-4D97-AF65-F5344CB8AC3E}">
        <p14:creationId xmlns:p14="http://schemas.microsoft.com/office/powerpoint/2010/main" val="633676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4C02E7-AC48-4FCC-97CA-F5012D4C5C15}"/>
              </a:ext>
            </a:extLst>
          </p:cNvPr>
          <p:cNvSpPr/>
          <p:nvPr/>
        </p:nvSpPr>
        <p:spPr>
          <a:xfrm>
            <a:off x="4352822" y="4704558"/>
            <a:ext cx="22596691" cy="13990768"/>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03654" tIns="101827" rIns="203654" bIns="101827" numCol="1" spcCol="0" rtlCol="0" fromWordArt="0" anchor="ctr" anchorCtr="0" forceAA="0" compatLnSpc="1">
            <a:prstTxWarp prst="textNoShape">
              <a:avLst/>
            </a:prstTxWarp>
            <a:noAutofit/>
          </a:bodyPr>
          <a:lstStyle/>
          <a:p>
            <a:pPr algn="ctr"/>
            <a:endParaRPr lang="en-GB" sz="9245"/>
          </a:p>
        </p:txBody>
      </p:sp>
      <p:sp>
        <p:nvSpPr>
          <p:cNvPr id="7" name="TextBox 6">
            <a:extLst>
              <a:ext uri="{FF2B5EF4-FFF2-40B4-BE49-F238E27FC236}">
                <a16:creationId xmlns:a16="http://schemas.microsoft.com/office/drawing/2014/main" id="{1CE1DE45-137D-4047-BD81-13E706766E29}"/>
              </a:ext>
            </a:extLst>
          </p:cNvPr>
          <p:cNvSpPr txBox="1"/>
          <p:nvPr/>
        </p:nvSpPr>
        <p:spPr>
          <a:xfrm>
            <a:off x="409074" y="9984462"/>
            <a:ext cx="3609473" cy="1107996"/>
          </a:xfrm>
          <a:prstGeom prst="rect">
            <a:avLst/>
          </a:prstGeom>
          <a:noFill/>
        </p:spPr>
        <p:txBody>
          <a:bodyPr wrap="square" rtlCol="0">
            <a:spAutoFit/>
          </a:bodyPr>
          <a:lstStyle/>
          <a:p>
            <a:pPr algn="ctr"/>
            <a:r>
              <a:rPr lang="en-GB" sz="6600" b="1" dirty="0"/>
              <a:t>Power</a:t>
            </a:r>
          </a:p>
        </p:txBody>
      </p:sp>
      <p:sp>
        <p:nvSpPr>
          <p:cNvPr id="8" name="TextBox 7">
            <a:extLst>
              <a:ext uri="{FF2B5EF4-FFF2-40B4-BE49-F238E27FC236}">
                <a16:creationId xmlns:a16="http://schemas.microsoft.com/office/drawing/2014/main" id="{B510CDA9-7C76-43B8-926F-B2E0C42445A7}"/>
              </a:ext>
            </a:extLst>
          </p:cNvPr>
          <p:cNvSpPr txBox="1"/>
          <p:nvPr/>
        </p:nvSpPr>
        <p:spPr>
          <a:xfrm>
            <a:off x="13332869" y="19442287"/>
            <a:ext cx="3609473" cy="1107996"/>
          </a:xfrm>
          <a:prstGeom prst="rect">
            <a:avLst/>
          </a:prstGeom>
          <a:noFill/>
        </p:spPr>
        <p:txBody>
          <a:bodyPr wrap="square" rtlCol="0">
            <a:spAutoFit/>
          </a:bodyPr>
          <a:lstStyle/>
          <a:p>
            <a:pPr algn="ctr"/>
            <a:r>
              <a:rPr lang="en-GB" sz="6600" b="1" dirty="0"/>
              <a:t>Interest</a:t>
            </a:r>
          </a:p>
        </p:txBody>
      </p:sp>
      <p:sp>
        <p:nvSpPr>
          <p:cNvPr id="9" name="TextBox 8">
            <a:extLst>
              <a:ext uri="{FF2B5EF4-FFF2-40B4-BE49-F238E27FC236}">
                <a16:creationId xmlns:a16="http://schemas.microsoft.com/office/drawing/2014/main" id="{8E3E592D-39AD-47F4-9B60-508B7A0764E6}"/>
              </a:ext>
            </a:extLst>
          </p:cNvPr>
          <p:cNvSpPr txBox="1"/>
          <p:nvPr/>
        </p:nvSpPr>
        <p:spPr>
          <a:xfrm>
            <a:off x="2548085" y="19072955"/>
            <a:ext cx="3609473" cy="923330"/>
          </a:xfrm>
          <a:prstGeom prst="rect">
            <a:avLst/>
          </a:prstGeom>
          <a:noFill/>
        </p:spPr>
        <p:txBody>
          <a:bodyPr wrap="square" rtlCol="0">
            <a:spAutoFit/>
          </a:bodyPr>
          <a:lstStyle/>
          <a:p>
            <a:pPr algn="r"/>
            <a:r>
              <a:rPr lang="en-GB" sz="5400" b="1" dirty="0">
                <a:solidFill>
                  <a:schemeClr val="bg1">
                    <a:lumMod val="50000"/>
                  </a:schemeClr>
                </a:solidFill>
              </a:rPr>
              <a:t>Low</a:t>
            </a:r>
          </a:p>
        </p:txBody>
      </p:sp>
      <p:sp>
        <p:nvSpPr>
          <p:cNvPr id="10" name="TextBox 9">
            <a:extLst>
              <a:ext uri="{FF2B5EF4-FFF2-40B4-BE49-F238E27FC236}">
                <a16:creationId xmlns:a16="http://schemas.microsoft.com/office/drawing/2014/main" id="{651C2FD8-B969-4A6D-94DE-05AB30E9D36F}"/>
              </a:ext>
            </a:extLst>
          </p:cNvPr>
          <p:cNvSpPr txBox="1"/>
          <p:nvPr/>
        </p:nvSpPr>
        <p:spPr>
          <a:xfrm>
            <a:off x="409074" y="4971304"/>
            <a:ext cx="3609473" cy="923330"/>
          </a:xfrm>
          <a:prstGeom prst="rect">
            <a:avLst/>
          </a:prstGeom>
          <a:noFill/>
        </p:spPr>
        <p:txBody>
          <a:bodyPr wrap="square" rtlCol="0">
            <a:spAutoFit/>
          </a:bodyPr>
          <a:lstStyle/>
          <a:p>
            <a:pPr algn="r"/>
            <a:r>
              <a:rPr lang="en-GB" sz="5400" b="1" dirty="0">
                <a:solidFill>
                  <a:schemeClr val="bg1">
                    <a:lumMod val="50000"/>
                  </a:schemeClr>
                </a:solidFill>
              </a:rPr>
              <a:t>High</a:t>
            </a:r>
          </a:p>
        </p:txBody>
      </p:sp>
      <p:sp>
        <p:nvSpPr>
          <p:cNvPr id="11" name="TextBox 10">
            <a:extLst>
              <a:ext uri="{FF2B5EF4-FFF2-40B4-BE49-F238E27FC236}">
                <a16:creationId xmlns:a16="http://schemas.microsoft.com/office/drawing/2014/main" id="{3FF61C27-8DF6-40BA-A4AD-AC77A18C4BE0}"/>
              </a:ext>
            </a:extLst>
          </p:cNvPr>
          <p:cNvSpPr txBox="1"/>
          <p:nvPr/>
        </p:nvSpPr>
        <p:spPr>
          <a:xfrm>
            <a:off x="409073" y="17243514"/>
            <a:ext cx="3609473" cy="923330"/>
          </a:xfrm>
          <a:prstGeom prst="rect">
            <a:avLst/>
          </a:prstGeom>
          <a:noFill/>
        </p:spPr>
        <p:txBody>
          <a:bodyPr wrap="square" rtlCol="0">
            <a:spAutoFit/>
          </a:bodyPr>
          <a:lstStyle/>
          <a:p>
            <a:pPr algn="r"/>
            <a:r>
              <a:rPr lang="en-GB" sz="5400" b="1" dirty="0">
                <a:solidFill>
                  <a:schemeClr val="bg1">
                    <a:lumMod val="50000"/>
                  </a:schemeClr>
                </a:solidFill>
              </a:rPr>
              <a:t>Low</a:t>
            </a:r>
          </a:p>
        </p:txBody>
      </p:sp>
      <p:sp>
        <p:nvSpPr>
          <p:cNvPr id="12" name="TextBox 11">
            <a:extLst>
              <a:ext uri="{FF2B5EF4-FFF2-40B4-BE49-F238E27FC236}">
                <a16:creationId xmlns:a16="http://schemas.microsoft.com/office/drawing/2014/main" id="{13C8CC2B-D675-48C2-AF72-B0969BFA17CC}"/>
              </a:ext>
            </a:extLst>
          </p:cNvPr>
          <p:cNvSpPr txBox="1"/>
          <p:nvPr/>
        </p:nvSpPr>
        <p:spPr>
          <a:xfrm>
            <a:off x="22312916" y="19082760"/>
            <a:ext cx="3609473" cy="923330"/>
          </a:xfrm>
          <a:prstGeom prst="rect">
            <a:avLst/>
          </a:prstGeom>
          <a:noFill/>
        </p:spPr>
        <p:txBody>
          <a:bodyPr wrap="square" rtlCol="0">
            <a:spAutoFit/>
          </a:bodyPr>
          <a:lstStyle/>
          <a:p>
            <a:pPr algn="r"/>
            <a:r>
              <a:rPr lang="en-GB" sz="5400" b="1" dirty="0">
                <a:solidFill>
                  <a:schemeClr val="bg1">
                    <a:lumMod val="50000"/>
                  </a:schemeClr>
                </a:solidFill>
              </a:rPr>
              <a:t>High</a:t>
            </a:r>
          </a:p>
        </p:txBody>
      </p:sp>
      <p:cxnSp>
        <p:nvCxnSpPr>
          <p:cNvPr id="14" name="Straight Connector 13">
            <a:extLst>
              <a:ext uri="{FF2B5EF4-FFF2-40B4-BE49-F238E27FC236}">
                <a16:creationId xmlns:a16="http://schemas.microsoft.com/office/drawing/2014/main" id="{D9B89650-A73B-4558-805B-CB04C00C3632}"/>
              </a:ext>
            </a:extLst>
          </p:cNvPr>
          <p:cNvCxnSpPr>
            <a:stCxn id="4" idx="1"/>
            <a:endCxn id="4" idx="3"/>
          </p:cNvCxnSpPr>
          <p:nvPr/>
        </p:nvCxnSpPr>
        <p:spPr>
          <a:xfrm>
            <a:off x="4352822" y="11699942"/>
            <a:ext cx="22596691" cy="0"/>
          </a:xfrm>
          <a:prstGeom prst="line">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6" name="Straight Connector 15">
            <a:extLst>
              <a:ext uri="{FF2B5EF4-FFF2-40B4-BE49-F238E27FC236}">
                <a16:creationId xmlns:a16="http://schemas.microsoft.com/office/drawing/2014/main" id="{6AE45582-0AB9-4933-B9AA-F73DF6BAE5C2}"/>
              </a:ext>
            </a:extLst>
          </p:cNvPr>
          <p:cNvCxnSpPr>
            <a:stCxn id="4" idx="0"/>
            <a:endCxn id="4" idx="2"/>
          </p:cNvCxnSpPr>
          <p:nvPr/>
        </p:nvCxnSpPr>
        <p:spPr>
          <a:xfrm>
            <a:off x="15651168" y="4704558"/>
            <a:ext cx="0" cy="13990768"/>
          </a:xfrm>
          <a:prstGeom prst="line">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7" name="TextBox 16">
            <a:extLst>
              <a:ext uri="{FF2B5EF4-FFF2-40B4-BE49-F238E27FC236}">
                <a16:creationId xmlns:a16="http://schemas.microsoft.com/office/drawing/2014/main" id="{53E2531C-C20A-40F2-93BC-BB8BE765F991}"/>
              </a:ext>
            </a:extLst>
          </p:cNvPr>
          <p:cNvSpPr txBox="1"/>
          <p:nvPr/>
        </p:nvSpPr>
        <p:spPr>
          <a:xfrm>
            <a:off x="4352849" y="14420987"/>
            <a:ext cx="11298318" cy="1323439"/>
          </a:xfrm>
          <a:prstGeom prst="rect">
            <a:avLst/>
          </a:prstGeom>
          <a:noFill/>
        </p:spPr>
        <p:txBody>
          <a:bodyPr wrap="square" rtlCol="0">
            <a:spAutoFit/>
          </a:bodyPr>
          <a:lstStyle/>
          <a:p>
            <a:pPr algn="ctr"/>
            <a:r>
              <a:rPr lang="en-GB" sz="4000" dirty="0">
                <a:solidFill>
                  <a:schemeClr val="bg1">
                    <a:lumMod val="50000"/>
                  </a:schemeClr>
                </a:solidFill>
              </a:rPr>
              <a:t>MONITOR</a:t>
            </a:r>
          </a:p>
          <a:p>
            <a:pPr algn="ctr"/>
            <a:r>
              <a:rPr lang="en-GB" sz="4000" i="1" dirty="0">
                <a:solidFill>
                  <a:schemeClr val="bg1">
                    <a:lumMod val="50000"/>
                  </a:schemeClr>
                </a:solidFill>
              </a:rPr>
              <a:t>Minimum effort</a:t>
            </a:r>
          </a:p>
        </p:txBody>
      </p:sp>
      <p:sp>
        <p:nvSpPr>
          <p:cNvPr id="20" name="TextBox 19">
            <a:extLst>
              <a:ext uri="{FF2B5EF4-FFF2-40B4-BE49-F238E27FC236}">
                <a16:creationId xmlns:a16="http://schemas.microsoft.com/office/drawing/2014/main" id="{9BE40573-7E60-443A-8425-651479953556}"/>
              </a:ext>
            </a:extLst>
          </p:cNvPr>
          <p:cNvSpPr txBox="1"/>
          <p:nvPr/>
        </p:nvSpPr>
        <p:spPr>
          <a:xfrm>
            <a:off x="15290032" y="14420987"/>
            <a:ext cx="11298318" cy="707886"/>
          </a:xfrm>
          <a:prstGeom prst="rect">
            <a:avLst/>
          </a:prstGeom>
          <a:noFill/>
        </p:spPr>
        <p:txBody>
          <a:bodyPr wrap="square" rtlCol="0">
            <a:spAutoFit/>
          </a:bodyPr>
          <a:lstStyle/>
          <a:p>
            <a:pPr algn="ctr"/>
            <a:r>
              <a:rPr lang="en-GB" sz="4000" dirty="0">
                <a:solidFill>
                  <a:schemeClr val="bg1">
                    <a:lumMod val="50000"/>
                  </a:schemeClr>
                </a:solidFill>
              </a:rPr>
              <a:t>KEEP INFORMED</a:t>
            </a:r>
            <a:endParaRPr lang="en-GB" sz="4000" i="1" dirty="0">
              <a:solidFill>
                <a:schemeClr val="bg1">
                  <a:lumMod val="50000"/>
                </a:schemeClr>
              </a:solidFill>
            </a:endParaRPr>
          </a:p>
        </p:txBody>
      </p:sp>
      <p:sp>
        <p:nvSpPr>
          <p:cNvPr id="21" name="TextBox 20">
            <a:extLst>
              <a:ext uri="{FF2B5EF4-FFF2-40B4-BE49-F238E27FC236}">
                <a16:creationId xmlns:a16="http://schemas.microsoft.com/office/drawing/2014/main" id="{2C7D5246-5661-46BD-9D1A-ABA5D67327C5}"/>
              </a:ext>
            </a:extLst>
          </p:cNvPr>
          <p:cNvSpPr txBox="1"/>
          <p:nvPr/>
        </p:nvSpPr>
        <p:spPr>
          <a:xfrm>
            <a:off x="4338111" y="7931946"/>
            <a:ext cx="11298318" cy="707886"/>
          </a:xfrm>
          <a:prstGeom prst="rect">
            <a:avLst/>
          </a:prstGeom>
          <a:noFill/>
        </p:spPr>
        <p:txBody>
          <a:bodyPr wrap="square" rtlCol="0">
            <a:spAutoFit/>
          </a:bodyPr>
          <a:lstStyle/>
          <a:p>
            <a:pPr algn="ctr"/>
            <a:r>
              <a:rPr lang="en-GB" sz="4000" dirty="0">
                <a:solidFill>
                  <a:schemeClr val="bg1">
                    <a:lumMod val="50000"/>
                  </a:schemeClr>
                </a:solidFill>
              </a:rPr>
              <a:t>KEEP SATISFIED</a:t>
            </a:r>
            <a:endParaRPr lang="en-GB" sz="4000" i="1" dirty="0">
              <a:solidFill>
                <a:schemeClr val="bg1">
                  <a:lumMod val="50000"/>
                </a:schemeClr>
              </a:solidFill>
            </a:endParaRPr>
          </a:p>
        </p:txBody>
      </p:sp>
      <p:sp>
        <p:nvSpPr>
          <p:cNvPr id="22" name="TextBox 21">
            <a:extLst>
              <a:ext uri="{FF2B5EF4-FFF2-40B4-BE49-F238E27FC236}">
                <a16:creationId xmlns:a16="http://schemas.microsoft.com/office/drawing/2014/main" id="{84E48B39-B67E-4681-B85C-601D20705F24}"/>
              </a:ext>
            </a:extLst>
          </p:cNvPr>
          <p:cNvSpPr txBox="1"/>
          <p:nvPr/>
        </p:nvSpPr>
        <p:spPr>
          <a:xfrm>
            <a:off x="15803567" y="7931946"/>
            <a:ext cx="11298318" cy="707886"/>
          </a:xfrm>
          <a:prstGeom prst="rect">
            <a:avLst/>
          </a:prstGeom>
          <a:noFill/>
        </p:spPr>
        <p:txBody>
          <a:bodyPr wrap="square" rtlCol="0">
            <a:spAutoFit/>
          </a:bodyPr>
          <a:lstStyle/>
          <a:p>
            <a:pPr algn="ctr"/>
            <a:r>
              <a:rPr lang="en-GB" sz="4000" dirty="0">
                <a:solidFill>
                  <a:schemeClr val="bg1">
                    <a:lumMod val="50000"/>
                  </a:schemeClr>
                </a:solidFill>
              </a:rPr>
              <a:t>MANAGE CLOSELY</a:t>
            </a:r>
            <a:endParaRPr lang="en-GB" sz="4000" i="1" dirty="0">
              <a:solidFill>
                <a:schemeClr val="bg1">
                  <a:lumMod val="50000"/>
                </a:schemeClr>
              </a:solidFill>
            </a:endParaRPr>
          </a:p>
        </p:txBody>
      </p:sp>
      <p:sp>
        <p:nvSpPr>
          <p:cNvPr id="24" name="TextBox 23">
            <a:extLst>
              <a:ext uri="{FF2B5EF4-FFF2-40B4-BE49-F238E27FC236}">
                <a16:creationId xmlns:a16="http://schemas.microsoft.com/office/drawing/2014/main" id="{ACF3A8CF-CF1B-424A-9148-BBFD9F13A3E9}"/>
              </a:ext>
            </a:extLst>
          </p:cNvPr>
          <p:cNvSpPr txBox="1"/>
          <p:nvPr/>
        </p:nvSpPr>
        <p:spPr>
          <a:xfrm>
            <a:off x="7050506" y="1727847"/>
            <a:ext cx="18047368" cy="1107996"/>
          </a:xfrm>
          <a:prstGeom prst="rect">
            <a:avLst/>
          </a:prstGeom>
          <a:noFill/>
        </p:spPr>
        <p:txBody>
          <a:bodyPr wrap="square" rtlCol="0">
            <a:spAutoFit/>
          </a:bodyPr>
          <a:lstStyle/>
          <a:p>
            <a:pPr algn="ctr"/>
            <a:r>
              <a:rPr lang="en-GB" sz="6600" b="1" dirty="0">
                <a:solidFill>
                  <a:schemeClr val="bg1">
                    <a:lumMod val="50000"/>
                  </a:schemeClr>
                </a:solidFill>
              </a:rPr>
              <a:t>Project stage: data analysis and tool development</a:t>
            </a:r>
          </a:p>
        </p:txBody>
      </p:sp>
      <p:sp>
        <p:nvSpPr>
          <p:cNvPr id="19" name="TextBox 18">
            <a:extLst>
              <a:ext uri="{FF2B5EF4-FFF2-40B4-BE49-F238E27FC236}">
                <a16:creationId xmlns:a16="http://schemas.microsoft.com/office/drawing/2014/main" id="{65DDD957-90B8-4195-87E6-2B36008CD780}"/>
              </a:ext>
            </a:extLst>
          </p:cNvPr>
          <p:cNvSpPr txBox="1"/>
          <p:nvPr/>
        </p:nvSpPr>
        <p:spPr>
          <a:xfrm>
            <a:off x="2548085" y="2921946"/>
            <a:ext cx="24935674" cy="1631216"/>
          </a:xfrm>
          <a:prstGeom prst="rect">
            <a:avLst/>
          </a:prstGeom>
          <a:noFill/>
        </p:spPr>
        <p:txBody>
          <a:bodyPr wrap="square" rtlCol="0">
            <a:spAutoFit/>
          </a:bodyPr>
          <a:lstStyle/>
          <a:p>
            <a:r>
              <a:rPr lang="en-GB" sz="2000" dirty="0">
                <a:solidFill>
                  <a:schemeClr val="bg1">
                    <a:lumMod val="50000"/>
                  </a:schemeClr>
                </a:solidFill>
              </a:rPr>
              <a:t>Print this out on A0.  Blue tack on the wall.  Having photographed the 9 Cs, now place the stakeholders in the appropriate box according to how powerful they are in enabling to proceed with the research as planned and their level of interest. If you believe them to be a critic or a blocker, mark them in red. Note if you are further along the research cycle process move on to the next slide.</a:t>
            </a:r>
          </a:p>
          <a:p>
            <a:r>
              <a:rPr lang="en-GB" sz="2000" dirty="0">
                <a:solidFill>
                  <a:schemeClr val="bg1">
                    <a:lumMod val="50000"/>
                  </a:schemeClr>
                </a:solidFill>
              </a:rPr>
              <a:t> (or if doing electronically, copy over the electronic post-it notes you created in slide 1)</a:t>
            </a:r>
          </a:p>
          <a:p>
            <a:endParaRPr lang="en-GB" sz="2000" dirty="0">
              <a:solidFill>
                <a:schemeClr val="bg1">
                  <a:lumMod val="50000"/>
                </a:schemeClr>
              </a:solidFill>
            </a:endParaRPr>
          </a:p>
          <a:p>
            <a:r>
              <a:rPr lang="en-GB" sz="2000" dirty="0">
                <a:solidFill>
                  <a:schemeClr val="bg1">
                    <a:lumMod val="50000"/>
                  </a:schemeClr>
                </a:solidFill>
              </a:rPr>
              <a:t>Once you’ve completed this, photograph/save it.</a:t>
            </a:r>
          </a:p>
        </p:txBody>
      </p:sp>
      <p:sp>
        <p:nvSpPr>
          <p:cNvPr id="25" name="Rectangle 24">
            <a:extLst>
              <a:ext uri="{FF2B5EF4-FFF2-40B4-BE49-F238E27FC236}">
                <a16:creationId xmlns:a16="http://schemas.microsoft.com/office/drawing/2014/main" id="{BE18218A-55A2-45E9-A460-1B6214F1C64A}"/>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2"/>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6" name="Picture 25">
            <a:hlinkClick r:id="rId3"/>
            <a:extLst>
              <a:ext uri="{FF2B5EF4-FFF2-40B4-BE49-F238E27FC236}">
                <a16:creationId xmlns:a16="http://schemas.microsoft.com/office/drawing/2014/main" id="{905F3C24-1AA6-47B6-87A6-7F6600113C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27" name="TextBox 26">
            <a:extLst>
              <a:ext uri="{FF2B5EF4-FFF2-40B4-BE49-F238E27FC236}">
                <a16:creationId xmlns:a16="http://schemas.microsoft.com/office/drawing/2014/main" id="{D4632483-D104-4576-8E6E-BEB62B5B3D95}"/>
              </a:ext>
            </a:extLst>
          </p:cNvPr>
          <p:cNvSpPr txBox="1"/>
          <p:nvPr/>
        </p:nvSpPr>
        <p:spPr>
          <a:xfrm>
            <a:off x="8757138" y="63922"/>
            <a:ext cx="14524894" cy="1323439"/>
          </a:xfrm>
          <a:prstGeom prst="rect">
            <a:avLst/>
          </a:prstGeom>
          <a:noFill/>
        </p:spPr>
        <p:txBody>
          <a:bodyPr wrap="square" rtlCol="0">
            <a:spAutoFit/>
          </a:bodyPr>
          <a:lstStyle/>
          <a:p>
            <a:pPr algn="ctr"/>
            <a:r>
              <a:rPr lang="en-GB" sz="8000" b="1" dirty="0"/>
              <a:t>Engagement Approach</a:t>
            </a:r>
          </a:p>
        </p:txBody>
      </p:sp>
    </p:spTree>
    <p:extLst>
      <p:ext uri="{BB962C8B-B14F-4D97-AF65-F5344CB8AC3E}">
        <p14:creationId xmlns:p14="http://schemas.microsoft.com/office/powerpoint/2010/main" val="2135918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4C02E7-AC48-4FCC-97CA-F5012D4C5C15}"/>
              </a:ext>
            </a:extLst>
          </p:cNvPr>
          <p:cNvSpPr/>
          <p:nvPr/>
        </p:nvSpPr>
        <p:spPr>
          <a:xfrm>
            <a:off x="4352822" y="4588171"/>
            <a:ext cx="22596691" cy="13990768"/>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03654" tIns="101827" rIns="203654" bIns="101827" numCol="1" spcCol="0" rtlCol="0" fromWordArt="0" anchor="ctr" anchorCtr="0" forceAA="0" compatLnSpc="1">
            <a:prstTxWarp prst="textNoShape">
              <a:avLst/>
            </a:prstTxWarp>
            <a:noAutofit/>
          </a:bodyPr>
          <a:lstStyle/>
          <a:p>
            <a:pPr algn="ctr"/>
            <a:endParaRPr lang="en-GB" sz="9245"/>
          </a:p>
        </p:txBody>
      </p:sp>
      <p:sp>
        <p:nvSpPr>
          <p:cNvPr id="7" name="TextBox 6">
            <a:extLst>
              <a:ext uri="{FF2B5EF4-FFF2-40B4-BE49-F238E27FC236}">
                <a16:creationId xmlns:a16="http://schemas.microsoft.com/office/drawing/2014/main" id="{1CE1DE45-137D-4047-BD81-13E706766E29}"/>
              </a:ext>
            </a:extLst>
          </p:cNvPr>
          <p:cNvSpPr txBox="1"/>
          <p:nvPr/>
        </p:nvSpPr>
        <p:spPr>
          <a:xfrm>
            <a:off x="409074" y="9868075"/>
            <a:ext cx="3609473" cy="1107996"/>
          </a:xfrm>
          <a:prstGeom prst="rect">
            <a:avLst/>
          </a:prstGeom>
          <a:noFill/>
        </p:spPr>
        <p:txBody>
          <a:bodyPr wrap="square" rtlCol="0">
            <a:spAutoFit/>
          </a:bodyPr>
          <a:lstStyle/>
          <a:p>
            <a:pPr algn="ctr"/>
            <a:r>
              <a:rPr lang="en-GB" sz="6600" b="1" dirty="0"/>
              <a:t>Power</a:t>
            </a:r>
          </a:p>
        </p:txBody>
      </p:sp>
      <p:sp>
        <p:nvSpPr>
          <p:cNvPr id="8" name="TextBox 7">
            <a:extLst>
              <a:ext uri="{FF2B5EF4-FFF2-40B4-BE49-F238E27FC236}">
                <a16:creationId xmlns:a16="http://schemas.microsoft.com/office/drawing/2014/main" id="{B510CDA9-7C76-43B8-926F-B2E0C42445A7}"/>
              </a:ext>
            </a:extLst>
          </p:cNvPr>
          <p:cNvSpPr txBox="1"/>
          <p:nvPr/>
        </p:nvSpPr>
        <p:spPr>
          <a:xfrm>
            <a:off x="13332869" y="19325900"/>
            <a:ext cx="3609473" cy="1107996"/>
          </a:xfrm>
          <a:prstGeom prst="rect">
            <a:avLst/>
          </a:prstGeom>
          <a:noFill/>
        </p:spPr>
        <p:txBody>
          <a:bodyPr wrap="square" rtlCol="0">
            <a:spAutoFit/>
          </a:bodyPr>
          <a:lstStyle/>
          <a:p>
            <a:pPr algn="ctr"/>
            <a:r>
              <a:rPr lang="en-GB" sz="6600" b="1" dirty="0"/>
              <a:t>Interest</a:t>
            </a:r>
          </a:p>
        </p:txBody>
      </p:sp>
      <p:sp>
        <p:nvSpPr>
          <p:cNvPr id="9" name="TextBox 8">
            <a:extLst>
              <a:ext uri="{FF2B5EF4-FFF2-40B4-BE49-F238E27FC236}">
                <a16:creationId xmlns:a16="http://schemas.microsoft.com/office/drawing/2014/main" id="{8E3E592D-39AD-47F4-9B60-508B7A0764E6}"/>
              </a:ext>
            </a:extLst>
          </p:cNvPr>
          <p:cNvSpPr txBox="1"/>
          <p:nvPr/>
        </p:nvSpPr>
        <p:spPr>
          <a:xfrm>
            <a:off x="2548085" y="18956568"/>
            <a:ext cx="3609473" cy="923330"/>
          </a:xfrm>
          <a:prstGeom prst="rect">
            <a:avLst/>
          </a:prstGeom>
          <a:noFill/>
        </p:spPr>
        <p:txBody>
          <a:bodyPr wrap="square" rtlCol="0">
            <a:spAutoFit/>
          </a:bodyPr>
          <a:lstStyle/>
          <a:p>
            <a:pPr algn="r"/>
            <a:r>
              <a:rPr lang="en-GB" sz="5400" b="1" dirty="0">
                <a:solidFill>
                  <a:schemeClr val="bg1">
                    <a:lumMod val="50000"/>
                  </a:schemeClr>
                </a:solidFill>
              </a:rPr>
              <a:t>Low</a:t>
            </a:r>
          </a:p>
        </p:txBody>
      </p:sp>
      <p:sp>
        <p:nvSpPr>
          <p:cNvPr id="10" name="TextBox 9">
            <a:extLst>
              <a:ext uri="{FF2B5EF4-FFF2-40B4-BE49-F238E27FC236}">
                <a16:creationId xmlns:a16="http://schemas.microsoft.com/office/drawing/2014/main" id="{651C2FD8-B969-4A6D-94DE-05AB30E9D36F}"/>
              </a:ext>
            </a:extLst>
          </p:cNvPr>
          <p:cNvSpPr txBox="1"/>
          <p:nvPr/>
        </p:nvSpPr>
        <p:spPr>
          <a:xfrm>
            <a:off x="409074" y="4854917"/>
            <a:ext cx="3609473" cy="923330"/>
          </a:xfrm>
          <a:prstGeom prst="rect">
            <a:avLst/>
          </a:prstGeom>
          <a:noFill/>
        </p:spPr>
        <p:txBody>
          <a:bodyPr wrap="square" rtlCol="0">
            <a:spAutoFit/>
          </a:bodyPr>
          <a:lstStyle/>
          <a:p>
            <a:pPr algn="r"/>
            <a:r>
              <a:rPr lang="en-GB" sz="5400" b="1" dirty="0">
                <a:solidFill>
                  <a:schemeClr val="bg1">
                    <a:lumMod val="50000"/>
                  </a:schemeClr>
                </a:solidFill>
              </a:rPr>
              <a:t>High</a:t>
            </a:r>
          </a:p>
        </p:txBody>
      </p:sp>
      <p:sp>
        <p:nvSpPr>
          <p:cNvPr id="11" name="TextBox 10">
            <a:extLst>
              <a:ext uri="{FF2B5EF4-FFF2-40B4-BE49-F238E27FC236}">
                <a16:creationId xmlns:a16="http://schemas.microsoft.com/office/drawing/2014/main" id="{3FF61C27-8DF6-40BA-A4AD-AC77A18C4BE0}"/>
              </a:ext>
            </a:extLst>
          </p:cNvPr>
          <p:cNvSpPr txBox="1"/>
          <p:nvPr/>
        </p:nvSpPr>
        <p:spPr>
          <a:xfrm>
            <a:off x="409073" y="17127127"/>
            <a:ext cx="3609473" cy="923330"/>
          </a:xfrm>
          <a:prstGeom prst="rect">
            <a:avLst/>
          </a:prstGeom>
          <a:noFill/>
        </p:spPr>
        <p:txBody>
          <a:bodyPr wrap="square" rtlCol="0">
            <a:spAutoFit/>
          </a:bodyPr>
          <a:lstStyle/>
          <a:p>
            <a:pPr algn="r"/>
            <a:r>
              <a:rPr lang="en-GB" sz="5400" b="1" dirty="0">
                <a:solidFill>
                  <a:schemeClr val="bg1">
                    <a:lumMod val="50000"/>
                  </a:schemeClr>
                </a:solidFill>
              </a:rPr>
              <a:t>Low</a:t>
            </a:r>
          </a:p>
        </p:txBody>
      </p:sp>
      <p:sp>
        <p:nvSpPr>
          <p:cNvPr id="12" name="TextBox 11">
            <a:extLst>
              <a:ext uri="{FF2B5EF4-FFF2-40B4-BE49-F238E27FC236}">
                <a16:creationId xmlns:a16="http://schemas.microsoft.com/office/drawing/2014/main" id="{13C8CC2B-D675-48C2-AF72-B0969BFA17CC}"/>
              </a:ext>
            </a:extLst>
          </p:cNvPr>
          <p:cNvSpPr txBox="1"/>
          <p:nvPr/>
        </p:nvSpPr>
        <p:spPr>
          <a:xfrm>
            <a:off x="22312916" y="18966373"/>
            <a:ext cx="3609473" cy="923330"/>
          </a:xfrm>
          <a:prstGeom prst="rect">
            <a:avLst/>
          </a:prstGeom>
          <a:noFill/>
        </p:spPr>
        <p:txBody>
          <a:bodyPr wrap="square" rtlCol="0">
            <a:spAutoFit/>
          </a:bodyPr>
          <a:lstStyle/>
          <a:p>
            <a:pPr algn="r"/>
            <a:r>
              <a:rPr lang="en-GB" sz="5400" b="1" dirty="0">
                <a:solidFill>
                  <a:schemeClr val="bg1">
                    <a:lumMod val="50000"/>
                  </a:schemeClr>
                </a:solidFill>
              </a:rPr>
              <a:t>High</a:t>
            </a:r>
          </a:p>
        </p:txBody>
      </p:sp>
      <p:cxnSp>
        <p:nvCxnSpPr>
          <p:cNvPr id="14" name="Straight Connector 13">
            <a:extLst>
              <a:ext uri="{FF2B5EF4-FFF2-40B4-BE49-F238E27FC236}">
                <a16:creationId xmlns:a16="http://schemas.microsoft.com/office/drawing/2014/main" id="{D9B89650-A73B-4558-805B-CB04C00C3632}"/>
              </a:ext>
            </a:extLst>
          </p:cNvPr>
          <p:cNvCxnSpPr>
            <a:stCxn id="4" idx="1"/>
            <a:endCxn id="4" idx="3"/>
          </p:cNvCxnSpPr>
          <p:nvPr/>
        </p:nvCxnSpPr>
        <p:spPr>
          <a:xfrm>
            <a:off x="4352822" y="11583555"/>
            <a:ext cx="22596691" cy="0"/>
          </a:xfrm>
          <a:prstGeom prst="line">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6" name="Straight Connector 15">
            <a:extLst>
              <a:ext uri="{FF2B5EF4-FFF2-40B4-BE49-F238E27FC236}">
                <a16:creationId xmlns:a16="http://schemas.microsoft.com/office/drawing/2014/main" id="{6AE45582-0AB9-4933-B9AA-F73DF6BAE5C2}"/>
              </a:ext>
            </a:extLst>
          </p:cNvPr>
          <p:cNvCxnSpPr>
            <a:stCxn id="4" idx="0"/>
            <a:endCxn id="4" idx="2"/>
          </p:cNvCxnSpPr>
          <p:nvPr/>
        </p:nvCxnSpPr>
        <p:spPr>
          <a:xfrm>
            <a:off x="15651168" y="4588171"/>
            <a:ext cx="0" cy="13990768"/>
          </a:xfrm>
          <a:prstGeom prst="line">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7" name="TextBox 16">
            <a:extLst>
              <a:ext uri="{FF2B5EF4-FFF2-40B4-BE49-F238E27FC236}">
                <a16:creationId xmlns:a16="http://schemas.microsoft.com/office/drawing/2014/main" id="{53E2531C-C20A-40F2-93BC-BB8BE765F991}"/>
              </a:ext>
            </a:extLst>
          </p:cNvPr>
          <p:cNvSpPr txBox="1"/>
          <p:nvPr/>
        </p:nvSpPr>
        <p:spPr>
          <a:xfrm>
            <a:off x="4352849" y="14304600"/>
            <a:ext cx="11298318" cy="1323439"/>
          </a:xfrm>
          <a:prstGeom prst="rect">
            <a:avLst/>
          </a:prstGeom>
          <a:noFill/>
        </p:spPr>
        <p:txBody>
          <a:bodyPr wrap="square" rtlCol="0">
            <a:spAutoFit/>
          </a:bodyPr>
          <a:lstStyle/>
          <a:p>
            <a:pPr algn="ctr"/>
            <a:r>
              <a:rPr lang="en-GB" sz="4000" dirty="0">
                <a:solidFill>
                  <a:schemeClr val="bg1">
                    <a:lumMod val="50000"/>
                  </a:schemeClr>
                </a:solidFill>
              </a:rPr>
              <a:t>MONITOR</a:t>
            </a:r>
          </a:p>
          <a:p>
            <a:pPr algn="ctr"/>
            <a:r>
              <a:rPr lang="en-GB" sz="4000" i="1" dirty="0">
                <a:solidFill>
                  <a:schemeClr val="bg1">
                    <a:lumMod val="50000"/>
                  </a:schemeClr>
                </a:solidFill>
              </a:rPr>
              <a:t>Minimum effort</a:t>
            </a:r>
          </a:p>
        </p:txBody>
      </p:sp>
      <p:sp>
        <p:nvSpPr>
          <p:cNvPr id="20" name="TextBox 19">
            <a:extLst>
              <a:ext uri="{FF2B5EF4-FFF2-40B4-BE49-F238E27FC236}">
                <a16:creationId xmlns:a16="http://schemas.microsoft.com/office/drawing/2014/main" id="{9BE40573-7E60-443A-8425-651479953556}"/>
              </a:ext>
            </a:extLst>
          </p:cNvPr>
          <p:cNvSpPr txBox="1"/>
          <p:nvPr/>
        </p:nvSpPr>
        <p:spPr>
          <a:xfrm>
            <a:off x="15290032" y="14304600"/>
            <a:ext cx="11298318" cy="707886"/>
          </a:xfrm>
          <a:prstGeom prst="rect">
            <a:avLst/>
          </a:prstGeom>
          <a:noFill/>
        </p:spPr>
        <p:txBody>
          <a:bodyPr wrap="square" rtlCol="0">
            <a:spAutoFit/>
          </a:bodyPr>
          <a:lstStyle/>
          <a:p>
            <a:pPr algn="ctr"/>
            <a:r>
              <a:rPr lang="en-GB" sz="4000" dirty="0">
                <a:solidFill>
                  <a:schemeClr val="bg1">
                    <a:lumMod val="50000"/>
                  </a:schemeClr>
                </a:solidFill>
              </a:rPr>
              <a:t>KEEP INFORMED</a:t>
            </a:r>
            <a:endParaRPr lang="en-GB" sz="4000" i="1" dirty="0">
              <a:solidFill>
                <a:schemeClr val="bg1">
                  <a:lumMod val="50000"/>
                </a:schemeClr>
              </a:solidFill>
            </a:endParaRPr>
          </a:p>
        </p:txBody>
      </p:sp>
      <p:sp>
        <p:nvSpPr>
          <p:cNvPr id="21" name="TextBox 20">
            <a:extLst>
              <a:ext uri="{FF2B5EF4-FFF2-40B4-BE49-F238E27FC236}">
                <a16:creationId xmlns:a16="http://schemas.microsoft.com/office/drawing/2014/main" id="{2C7D5246-5661-46BD-9D1A-ABA5D67327C5}"/>
              </a:ext>
            </a:extLst>
          </p:cNvPr>
          <p:cNvSpPr txBox="1"/>
          <p:nvPr/>
        </p:nvSpPr>
        <p:spPr>
          <a:xfrm>
            <a:off x="4338111" y="7815559"/>
            <a:ext cx="11298318" cy="707886"/>
          </a:xfrm>
          <a:prstGeom prst="rect">
            <a:avLst/>
          </a:prstGeom>
          <a:noFill/>
        </p:spPr>
        <p:txBody>
          <a:bodyPr wrap="square" rtlCol="0">
            <a:spAutoFit/>
          </a:bodyPr>
          <a:lstStyle/>
          <a:p>
            <a:pPr algn="ctr"/>
            <a:r>
              <a:rPr lang="en-GB" sz="4000" dirty="0">
                <a:solidFill>
                  <a:schemeClr val="bg1">
                    <a:lumMod val="50000"/>
                  </a:schemeClr>
                </a:solidFill>
              </a:rPr>
              <a:t>KEEP SATISFIED</a:t>
            </a:r>
            <a:endParaRPr lang="en-GB" sz="4000" i="1" dirty="0">
              <a:solidFill>
                <a:schemeClr val="bg1">
                  <a:lumMod val="50000"/>
                </a:schemeClr>
              </a:solidFill>
            </a:endParaRPr>
          </a:p>
        </p:txBody>
      </p:sp>
      <p:sp>
        <p:nvSpPr>
          <p:cNvPr id="22" name="TextBox 21">
            <a:extLst>
              <a:ext uri="{FF2B5EF4-FFF2-40B4-BE49-F238E27FC236}">
                <a16:creationId xmlns:a16="http://schemas.microsoft.com/office/drawing/2014/main" id="{84E48B39-B67E-4681-B85C-601D20705F24}"/>
              </a:ext>
            </a:extLst>
          </p:cNvPr>
          <p:cNvSpPr txBox="1"/>
          <p:nvPr/>
        </p:nvSpPr>
        <p:spPr>
          <a:xfrm>
            <a:off x="15803567" y="7815559"/>
            <a:ext cx="11298318" cy="707886"/>
          </a:xfrm>
          <a:prstGeom prst="rect">
            <a:avLst/>
          </a:prstGeom>
          <a:noFill/>
        </p:spPr>
        <p:txBody>
          <a:bodyPr wrap="square" rtlCol="0">
            <a:spAutoFit/>
          </a:bodyPr>
          <a:lstStyle/>
          <a:p>
            <a:pPr algn="ctr"/>
            <a:r>
              <a:rPr lang="en-GB" sz="4000" dirty="0">
                <a:solidFill>
                  <a:schemeClr val="bg1">
                    <a:lumMod val="50000"/>
                  </a:schemeClr>
                </a:solidFill>
              </a:rPr>
              <a:t>MANAGE CLOSELY</a:t>
            </a:r>
            <a:endParaRPr lang="en-GB" sz="4000" i="1" dirty="0">
              <a:solidFill>
                <a:schemeClr val="bg1">
                  <a:lumMod val="50000"/>
                </a:schemeClr>
              </a:solidFill>
            </a:endParaRPr>
          </a:p>
        </p:txBody>
      </p:sp>
      <p:sp>
        <p:nvSpPr>
          <p:cNvPr id="24" name="TextBox 23">
            <a:extLst>
              <a:ext uri="{FF2B5EF4-FFF2-40B4-BE49-F238E27FC236}">
                <a16:creationId xmlns:a16="http://schemas.microsoft.com/office/drawing/2014/main" id="{ACF3A8CF-CF1B-424A-9148-BBFD9F13A3E9}"/>
              </a:ext>
            </a:extLst>
          </p:cNvPr>
          <p:cNvSpPr txBox="1"/>
          <p:nvPr/>
        </p:nvSpPr>
        <p:spPr>
          <a:xfrm>
            <a:off x="7050506" y="1727847"/>
            <a:ext cx="18047368" cy="1107996"/>
          </a:xfrm>
          <a:prstGeom prst="rect">
            <a:avLst/>
          </a:prstGeom>
          <a:noFill/>
        </p:spPr>
        <p:txBody>
          <a:bodyPr wrap="square" rtlCol="0">
            <a:spAutoFit/>
          </a:bodyPr>
          <a:lstStyle/>
          <a:p>
            <a:pPr algn="ctr"/>
            <a:r>
              <a:rPr lang="en-GB" sz="6600" b="1" dirty="0">
                <a:solidFill>
                  <a:schemeClr val="bg1">
                    <a:lumMod val="50000"/>
                  </a:schemeClr>
                </a:solidFill>
              </a:rPr>
              <a:t>Project stage: output dissemination and legacy</a:t>
            </a:r>
          </a:p>
        </p:txBody>
      </p:sp>
      <p:sp>
        <p:nvSpPr>
          <p:cNvPr id="25" name="TextBox 24">
            <a:extLst>
              <a:ext uri="{FF2B5EF4-FFF2-40B4-BE49-F238E27FC236}">
                <a16:creationId xmlns:a16="http://schemas.microsoft.com/office/drawing/2014/main" id="{4DBBEA75-53B9-44E0-B910-F924556BED57}"/>
              </a:ext>
            </a:extLst>
          </p:cNvPr>
          <p:cNvSpPr txBox="1"/>
          <p:nvPr/>
        </p:nvSpPr>
        <p:spPr>
          <a:xfrm>
            <a:off x="2548085" y="2921946"/>
            <a:ext cx="24935674" cy="1631216"/>
          </a:xfrm>
          <a:prstGeom prst="rect">
            <a:avLst/>
          </a:prstGeom>
          <a:noFill/>
        </p:spPr>
        <p:txBody>
          <a:bodyPr wrap="square" rtlCol="0">
            <a:spAutoFit/>
          </a:bodyPr>
          <a:lstStyle/>
          <a:p>
            <a:r>
              <a:rPr lang="en-GB" sz="2000" dirty="0">
                <a:solidFill>
                  <a:schemeClr val="bg1">
                    <a:lumMod val="50000"/>
                  </a:schemeClr>
                </a:solidFill>
              </a:rPr>
              <a:t>Print this out on A0.  Blue tack on the wall.  Having photographed the 9 Cs, now place the stakeholders in the appropriate box according to how powerful they are in enabling to proceed with the research as planned and their level of interest. If you believe them to be a critic or a blocker, mark them in red.</a:t>
            </a:r>
          </a:p>
          <a:p>
            <a:r>
              <a:rPr lang="en-GB" sz="2000" dirty="0">
                <a:solidFill>
                  <a:schemeClr val="bg1">
                    <a:lumMod val="50000"/>
                  </a:schemeClr>
                </a:solidFill>
              </a:rPr>
              <a:t> (or if doing electronically, copy over the electronic post-it notes you created in slide 1)</a:t>
            </a:r>
          </a:p>
          <a:p>
            <a:endParaRPr lang="en-GB" sz="2000" dirty="0">
              <a:solidFill>
                <a:schemeClr val="bg1">
                  <a:lumMod val="50000"/>
                </a:schemeClr>
              </a:solidFill>
            </a:endParaRPr>
          </a:p>
          <a:p>
            <a:r>
              <a:rPr lang="en-GB" sz="2000" dirty="0">
                <a:solidFill>
                  <a:schemeClr val="bg1">
                    <a:lumMod val="50000"/>
                  </a:schemeClr>
                </a:solidFill>
              </a:rPr>
              <a:t>Once you’ve completed this, photograph/save it.</a:t>
            </a:r>
          </a:p>
        </p:txBody>
      </p:sp>
      <p:sp>
        <p:nvSpPr>
          <p:cNvPr id="26" name="Rectangle 25">
            <a:extLst>
              <a:ext uri="{FF2B5EF4-FFF2-40B4-BE49-F238E27FC236}">
                <a16:creationId xmlns:a16="http://schemas.microsoft.com/office/drawing/2014/main" id="{68163D53-2CB3-4482-8DF3-D66AE10645E6}"/>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2"/>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7" name="Picture 26">
            <a:hlinkClick r:id="rId3"/>
            <a:extLst>
              <a:ext uri="{FF2B5EF4-FFF2-40B4-BE49-F238E27FC236}">
                <a16:creationId xmlns:a16="http://schemas.microsoft.com/office/drawing/2014/main" id="{A14110F3-9EF4-4C5E-84FE-EEC0A26EE9C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28" name="TextBox 27">
            <a:extLst>
              <a:ext uri="{FF2B5EF4-FFF2-40B4-BE49-F238E27FC236}">
                <a16:creationId xmlns:a16="http://schemas.microsoft.com/office/drawing/2014/main" id="{D3B22BBD-E4C3-40C7-8D18-BAD9F32AF999}"/>
              </a:ext>
            </a:extLst>
          </p:cNvPr>
          <p:cNvSpPr txBox="1"/>
          <p:nvPr/>
        </p:nvSpPr>
        <p:spPr>
          <a:xfrm>
            <a:off x="8757138" y="63922"/>
            <a:ext cx="14524894" cy="1323439"/>
          </a:xfrm>
          <a:prstGeom prst="rect">
            <a:avLst/>
          </a:prstGeom>
          <a:noFill/>
        </p:spPr>
        <p:txBody>
          <a:bodyPr wrap="square" rtlCol="0">
            <a:spAutoFit/>
          </a:bodyPr>
          <a:lstStyle/>
          <a:p>
            <a:pPr algn="ctr"/>
            <a:r>
              <a:rPr lang="en-GB" sz="8000" b="1" dirty="0"/>
              <a:t>Engagement Approach</a:t>
            </a:r>
          </a:p>
        </p:txBody>
      </p:sp>
    </p:spTree>
    <p:extLst>
      <p:ext uri="{BB962C8B-B14F-4D97-AF65-F5344CB8AC3E}">
        <p14:creationId xmlns:p14="http://schemas.microsoft.com/office/powerpoint/2010/main" val="2762102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hlinkClick r:id="rId2"/>
            <a:extLst>
              <a:ext uri="{FF2B5EF4-FFF2-40B4-BE49-F238E27FC236}">
                <a16:creationId xmlns:a16="http://schemas.microsoft.com/office/drawing/2014/main" id="{7D9216E2-1648-4312-AEDC-8B647F279B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21" name="TextBox 20">
            <a:extLst>
              <a:ext uri="{FF2B5EF4-FFF2-40B4-BE49-F238E27FC236}">
                <a16:creationId xmlns:a16="http://schemas.microsoft.com/office/drawing/2014/main" id="{2C7D5246-5661-46BD-9D1A-ABA5D67327C5}"/>
              </a:ext>
            </a:extLst>
          </p:cNvPr>
          <p:cNvSpPr txBox="1"/>
          <p:nvPr/>
        </p:nvSpPr>
        <p:spPr>
          <a:xfrm>
            <a:off x="1051383" y="20215617"/>
            <a:ext cx="27535649" cy="307777"/>
          </a:xfrm>
          <a:prstGeom prst="rect">
            <a:avLst/>
          </a:prstGeom>
          <a:noFill/>
        </p:spPr>
        <p:txBody>
          <a:bodyPr wrap="square" rtlCol="0">
            <a:spAutoFit/>
          </a:bodyPr>
          <a:lstStyle/>
          <a:p>
            <a:r>
              <a:rPr lang="en-GB" sz="1400" dirty="0">
                <a:solidFill>
                  <a:schemeClr val="bg1">
                    <a:lumMod val="50000"/>
                  </a:schemeClr>
                </a:solidFill>
              </a:rPr>
              <a:t>This should be developed in tandem with data management planning - see the ARCC Network 2017 </a:t>
            </a:r>
            <a:r>
              <a:rPr lang="en-GB" sz="1400" dirty="0">
                <a:solidFill>
                  <a:schemeClr val="bg1">
                    <a:lumMod val="50000"/>
                  </a:schemeClr>
                </a:solidFill>
                <a:hlinkClick r:id="rId4"/>
              </a:rPr>
              <a:t>Model and Data Guide </a:t>
            </a:r>
            <a:r>
              <a:rPr lang="en-GB" sz="1400" dirty="0">
                <a:solidFill>
                  <a:schemeClr val="bg1">
                    <a:lumMod val="50000"/>
                  </a:schemeClr>
                </a:solidFill>
              </a:rPr>
              <a:t>for ‘</a:t>
            </a:r>
            <a:r>
              <a:rPr lang="en-GB" sz="1400" i="1" dirty="0">
                <a:solidFill>
                  <a:schemeClr val="bg1">
                    <a:lumMod val="50000"/>
                  </a:schemeClr>
                </a:solidFill>
              </a:rPr>
              <a:t>Enhancing the uptake and use of building-scale to city-scale decision support models by policymakers and industry’  </a:t>
            </a:r>
            <a:r>
              <a:rPr lang="en-GB" sz="1400" dirty="0">
                <a:solidFill>
                  <a:schemeClr val="bg1">
                    <a:lumMod val="50000"/>
                  </a:schemeClr>
                </a:solidFill>
              </a:rPr>
              <a:t>and it is recommended all members of the research team take the NERC </a:t>
            </a:r>
            <a:r>
              <a:rPr lang="en-GB" sz="1400" dirty="0">
                <a:solidFill>
                  <a:schemeClr val="bg1">
                    <a:lumMod val="50000"/>
                  </a:schemeClr>
                </a:solidFill>
                <a:hlinkClick r:id="rId5"/>
              </a:rPr>
              <a:t>Data Tree </a:t>
            </a:r>
            <a:r>
              <a:rPr lang="en-GB" sz="1400" dirty="0">
                <a:solidFill>
                  <a:schemeClr val="bg1">
                    <a:lumMod val="50000"/>
                  </a:schemeClr>
                </a:solidFill>
              </a:rPr>
              <a:t>free online course</a:t>
            </a:r>
            <a:endParaRPr lang="en-GB" sz="1400" i="1" dirty="0">
              <a:solidFill>
                <a:schemeClr val="bg1">
                  <a:lumMod val="50000"/>
                </a:schemeClr>
              </a:solidFill>
            </a:endParaRPr>
          </a:p>
        </p:txBody>
      </p:sp>
      <p:sp>
        <p:nvSpPr>
          <p:cNvPr id="23" name="TextBox 22">
            <a:extLst>
              <a:ext uri="{FF2B5EF4-FFF2-40B4-BE49-F238E27FC236}">
                <a16:creationId xmlns:a16="http://schemas.microsoft.com/office/drawing/2014/main" id="{9AD89E78-8B1C-4559-B72A-2BA34346F350}"/>
              </a:ext>
            </a:extLst>
          </p:cNvPr>
          <p:cNvSpPr txBox="1"/>
          <p:nvPr/>
        </p:nvSpPr>
        <p:spPr>
          <a:xfrm>
            <a:off x="7807569" y="379006"/>
            <a:ext cx="14507062" cy="1323439"/>
          </a:xfrm>
          <a:prstGeom prst="rect">
            <a:avLst/>
          </a:prstGeom>
          <a:noFill/>
        </p:spPr>
        <p:txBody>
          <a:bodyPr wrap="square" rtlCol="0">
            <a:spAutoFit/>
          </a:bodyPr>
          <a:lstStyle/>
          <a:p>
            <a:pPr algn="ctr"/>
            <a:r>
              <a:rPr lang="en-GB" sz="8000" b="1" dirty="0"/>
              <a:t>Engagement Plan</a:t>
            </a:r>
          </a:p>
        </p:txBody>
      </p:sp>
      <p:sp>
        <p:nvSpPr>
          <p:cNvPr id="24" name="TextBox 23">
            <a:extLst>
              <a:ext uri="{FF2B5EF4-FFF2-40B4-BE49-F238E27FC236}">
                <a16:creationId xmlns:a16="http://schemas.microsoft.com/office/drawing/2014/main" id="{ACF3A8CF-CF1B-424A-9148-BBFD9F13A3E9}"/>
              </a:ext>
            </a:extLst>
          </p:cNvPr>
          <p:cNvSpPr txBox="1"/>
          <p:nvPr/>
        </p:nvSpPr>
        <p:spPr>
          <a:xfrm>
            <a:off x="0" y="1727845"/>
            <a:ext cx="30275212" cy="1107996"/>
          </a:xfrm>
          <a:prstGeom prst="rect">
            <a:avLst/>
          </a:prstGeom>
          <a:noFill/>
        </p:spPr>
        <p:txBody>
          <a:bodyPr wrap="square" rtlCol="0">
            <a:spAutoFit/>
          </a:bodyPr>
          <a:lstStyle/>
          <a:p>
            <a:pPr algn="ctr"/>
            <a:r>
              <a:rPr lang="en-GB" sz="6600" b="1" dirty="0">
                <a:solidFill>
                  <a:schemeClr val="bg1">
                    <a:lumMod val="50000"/>
                  </a:schemeClr>
                </a:solidFill>
              </a:rPr>
              <a:t>Stakeholder communications plan summary</a:t>
            </a:r>
          </a:p>
        </p:txBody>
      </p:sp>
      <p:graphicFrame>
        <p:nvGraphicFramePr>
          <p:cNvPr id="2" name="Table 1">
            <a:extLst>
              <a:ext uri="{FF2B5EF4-FFF2-40B4-BE49-F238E27FC236}">
                <a16:creationId xmlns:a16="http://schemas.microsoft.com/office/drawing/2014/main" id="{EEB2ACA5-10F2-4F15-BED2-EEB67C172D88}"/>
              </a:ext>
            </a:extLst>
          </p:cNvPr>
          <p:cNvGraphicFramePr>
            <a:graphicFrameLocks noGrp="1"/>
          </p:cNvGraphicFramePr>
          <p:nvPr>
            <p:extLst>
              <p:ext uri="{D42A27DB-BD31-4B8C-83A1-F6EECF244321}">
                <p14:modId xmlns:p14="http://schemas.microsoft.com/office/powerpoint/2010/main" val="2632482431"/>
              </p:ext>
            </p:extLst>
          </p:nvPr>
        </p:nvGraphicFramePr>
        <p:xfrm>
          <a:off x="1051383" y="3412224"/>
          <a:ext cx="27535649" cy="16704064"/>
        </p:xfrm>
        <a:graphic>
          <a:graphicData uri="http://schemas.openxmlformats.org/drawingml/2006/table">
            <a:tbl>
              <a:tblPr firstRow="1" bandRow="1">
                <a:tableStyleId>{2A488322-F2BA-4B5B-9748-0D474271808F}</a:tableStyleId>
              </a:tblPr>
              <a:tblGrid>
                <a:gridCol w="2771762">
                  <a:extLst>
                    <a:ext uri="{9D8B030D-6E8A-4147-A177-3AD203B41FA5}">
                      <a16:colId xmlns:a16="http://schemas.microsoft.com/office/drawing/2014/main" val="2031626603"/>
                    </a:ext>
                  </a:extLst>
                </a:gridCol>
                <a:gridCol w="2168580">
                  <a:extLst>
                    <a:ext uri="{9D8B030D-6E8A-4147-A177-3AD203B41FA5}">
                      <a16:colId xmlns:a16="http://schemas.microsoft.com/office/drawing/2014/main" val="2969525035"/>
                    </a:ext>
                  </a:extLst>
                </a:gridCol>
                <a:gridCol w="1925053">
                  <a:extLst>
                    <a:ext uri="{9D8B030D-6E8A-4147-A177-3AD203B41FA5}">
                      <a16:colId xmlns:a16="http://schemas.microsoft.com/office/drawing/2014/main" val="788620340"/>
                    </a:ext>
                  </a:extLst>
                </a:gridCol>
                <a:gridCol w="2406316">
                  <a:extLst>
                    <a:ext uri="{9D8B030D-6E8A-4147-A177-3AD203B41FA5}">
                      <a16:colId xmlns:a16="http://schemas.microsoft.com/office/drawing/2014/main" val="78860570"/>
                    </a:ext>
                  </a:extLst>
                </a:gridCol>
                <a:gridCol w="4259179">
                  <a:extLst>
                    <a:ext uri="{9D8B030D-6E8A-4147-A177-3AD203B41FA5}">
                      <a16:colId xmlns:a16="http://schemas.microsoft.com/office/drawing/2014/main" val="3309325583"/>
                    </a:ext>
                  </a:extLst>
                </a:gridCol>
                <a:gridCol w="3657600">
                  <a:extLst>
                    <a:ext uri="{9D8B030D-6E8A-4147-A177-3AD203B41FA5}">
                      <a16:colId xmlns:a16="http://schemas.microsoft.com/office/drawing/2014/main" val="556491263"/>
                    </a:ext>
                  </a:extLst>
                </a:gridCol>
                <a:gridCol w="4716379">
                  <a:extLst>
                    <a:ext uri="{9D8B030D-6E8A-4147-A177-3AD203B41FA5}">
                      <a16:colId xmlns:a16="http://schemas.microsoft.com/office/drawing/2014/main" val="1000616877"/>
                    </a:ext>
                  </a:extLst>
                </a:gridCol>
                <a:gridCol w="5630780">
                  <a:extLst>
                    <a:ext uri="{9D8B030D-6E8A-4147-A177-3AD203B41FA5}">
                      <a16:colId xmlns:a16="http://schemas.microsoft.com/office/drawing/2014/main" val="2579369178"/>
                    </a:ext>
                  </a:extLst>
                </a:gridCol>
              </a:tblGrid>
              <a:tr h="370840">
                <a:tc>
                  <a:txBody>
                    <a:bodyPr/>
                    <a:lstStyle/>
                    <a:p>
                      <a:r>
                        <a:rPr lang="en-GB" sz="3200" dirty="0"/>
                        <a:t>Stakeholder</a:t>
                      </a:r>
                    </a:p>
                  </a:txBody>
                  <a:tcPr/>
                </a:tc>
                <a:tc>
                  <a:txBody>
                    <a:bodyPr/>
                    <a:lstStyle/>
                    <a:p>
                      <a:pPr algn="ctr"/>
                      <a:r>
                        <a:rPr lang="en-GB" sz="3200" dirty="0"/>
                        <a:t>Contributor</a:t>
                      </a:r>
                    </a:p>
                    <a:p>
                      <a:pPr algn="ctr"/>
                      <a:r>
                        <a:rPr lang="en-GB" sz="3200" dirty="0">
                          <a:sym typeface="Wingdings" panose="05000000000000000000" pitchFamily="2" charset="2"/>
                        </a:rPr>
                        <a:t></a:t>
                      </a:r>
                      <a:endParaRPr lang="en-GB" sz="3200" dirty="0"/>
                    </a:p>
                  </a:txBody>
                  <a:tcPr/>
                </a:tc>
                <a:tc>
                  <a:txBody>
                    <a:bodyPr/>
                    <a:lstStyle/>
                    <a:p>
                      <a:pPr algn="ctr"/>
                      <a:r>
                        <a:rPr lang="en-GB" sz="3200" dirty="0"/>
                        <a:t>Consultee</a:t>
                      </a:r>
                    </a:p>
                    <a:p>
                      <a:pPr marL="0" marR="0" lvl="0" indent="0" algn="ctr" defTabSz="2851191" rtl="0" eaLnBrk="1" fontAlgn="auto" latinLnBrk="0" hangingPunct="1">
                        <a:lnSpc>
                          <a:spcPct val="100000"/>
                        </a:lnSpc>
                        <a:spcBef>
                          <a:spcPts val="0"/>
                        </a:spcBef>
                        <a:spcAft>
                          <a:spcPts val="0"/>
                        </a:spcAft>
                        <a:buClrTx/>
                        <a:buSzTx/>
                        <a:buFontTx/>
                        <a:buNone/>
                        <a:tabLst/>
                        <a:defRPr/>
                      </a:pPr>
                      <a:r>
                        <a:rPr lang="en-GB" sz="3200" dirty="0">
                          <a:sym typeface="Wingdings" panose="05000000000000000000" pitchFamily="2" charset="2"/>
                        </a:rPr>
                        <a:t></a:t>
                      </a:r>
                      <a:endParaRPr lang="en-GB" sz="3200" dirty="0"/>
                    </a:p>
                    <a:p>
                      <a:pPr algn="ctr"/>
                      <a:endParaRPr lang="en-GB" sz="3200" dirty="0"/>
                    </a:p>
                  </a:txBody>
                  <a:tcPr/>
                </a:tc>
                <a:tc>
                  <a:txBody>
                    <a:bodyPr/>
                    <a:lstStyle/>
                    <a:p>
                      <a:pPr algn="ctr"/>
                      <a:r>
                        <a:rPr lang="en-GB" sz="3200" dirty="0"/>
                        <a:t>Beneficiary</a:t>
                      </a:r>
                    </a:p>
                    <a:p>
                      <a:pPr marL="0" marR="0" lvl="0" indent="0" algn="ctr" defTabSz="2851191" rtl="0" eaLnBrk="1" fontAlgn="auto" latinLnBrk="0" hangingPunct="1">
                        <a:lnSpc>
                          <a:spcPct val="100000"/>
                        </a:lnSpc>
                        <a:spcBef>
                          <a:spcPts val="0"/>
                        </a:spcBef>
                        <a:spcAft>
                          <a:spcPts val="0"/>
                        </a:spcAft>
                        <a:buClrTx/>
                        <a:buSzTx/>
                        <a:buFontTx/>
                        <a:buNone/>
                        <a:tabLst/>
                        <a:defRPr/>
                      </a:pPr>
                      <a:r>
                        <a:rPr lang="en-GB" sz="3200" dirty="0">
                          <a:sym typeface="Wingdings" panose="05000000000000000000" pitchFamily="2" charset="2"/>
                        </a:rPr>
                        <a:t></a:t>
                      </a:r>
                      <a:endParaRPr lang="en-GB" sz="3200" dirty="0"/>
                    </a:p>
                    <a:p>
                      <a:pPr algn="ctr"/>
                      <a:endParaRPr lang="en-GB" sz="3200" dirty="0"/>
                    </a:p>
                  </a:txBody>
                  <a:tcPr/>
                </a:tc>
                <a:tc>
                  <a:txBody>
                    <a:bodyPr/>
                    <a:lstStyle/>
                    <a:p>
                      <a:r>
                        <a:rPr lang="en-GB" sz="3200" dirty="0"/>
                        <a:t>Engagement Approach</a:t>
                      </a:r>
                    </a:p>
                    <a:p>
                      <a:r>
                        <a:rPr lang="en-GB" sz="1400" b="0" dirty="0"/>
                        <a:t>Monitor</a:t>
                      </a:r>
                    </a:p>
                    <a:p>
                      <a:r>
                        <a:rPr lang="en-GB" sz="1400" b="0" dirty="0"/>
                        <a:t>Keep informed</a:t>
                      </a:r>
                    </a:p>
                    <a:p>
                      <a:r>
                        <a:rPr lang="en-GB" sz="1400" b="0" dirty="0"/>
                        <a:t>Keep satisfied</a:t>
                      </a:r>
                    </a:p>
                    <a:p>
                      <a:r>
                        <a:rPr lang="en-GB" sz="1400" b="0" dirty="0"/>
                        <a:t>Manage closely</a:t>
                      </a:r>
                    </a:p>
                  </a:txBody>
                  <a:tcPr/>
                </a:tc>
                <a:tc>
                  <a:txBody>
                    <a:bodyPr/>
                    <a:lstStyle/>
                    <a:p>
                      <a:r>
                        <a:rPr lang="en-GB" sz="3200" dirty="0"/>
                        <a:t>Current interest level</a:t>
                      </a:r>
                    </a:p>
                    <a:p>
                      <a:r>
                        <a:rPr lang="en-GB" sz="1400" b="0" dirty="0"/>
                        <a:t>Advocate/Supporter/Neutral/Critic/Blocker</a:t>
                      </a:r>
                    </a:p>
                  </a:txBody>
                  <a:tcPr/>
                </a:tc>
                <a:tc>
                  <a:txBody>
                    <a:bodyPr/>
                    <a:lstStyle/>
                    <a:p>
                      <a:r>
                        <a:rPr lang="en-GB" sz="3200" dirty="0"/>
                        <a:t>Messages needed</a:t>
                      </a:r>
                    </a:p>
                  </a:txBody>
                  <a:tcPr/>
                </a:tc>
                <a:tc>
                  <a:txBody>
                    <a:bodyPr/>
                    <a:lstStyle/>
                    <a:p>
                      <a:r>
                        <a:rPr lang="en-GB" sz="3200" dirty="0"/>
                        <a:t>Actions</a:t>
                      </a:r>
                    </a:p>
                  </a:txBody>
                  <a:tcPr/>
                </a:tc>
                <a:extLst>
                  <a:ext uri="{0D108BD9-81ED-4DB2-BD59-A6C34878D82A}">
                    <a16:rowId xmlns:a16="http://schemas.microsoft.com/office/drawing/2014/main" val="3523525486"/>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1741"/>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984364076"/>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864707649"/>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686469874"/>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496203871"/>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51707774"/>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948363855"/>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193383665"/>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490231465"/>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64830004"/>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923052434"/>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99609262"/>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31609026"/>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14558146"/>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107786636"/>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75166588"/>
                  </a:ext>
                </a:extLst>
              </a:tr>
            </a:tbl>
          </a:graphicData>
        </a:graphic>
      </p:graphicFrame>
      <p:sp>
        <p:nvSpPr>
          <p:cNvPr id="8" name="Rectangle 7">
            <a:extLst>
              <a:ext uri="{FF2B5EF4-FFF2-40B4-BE49-F238E27FC236}">
                <a16:creationId xmlns:a16="http://schemas.microsoft.com/office/drawing/2014/main" id="{F4E424A2-A879-4A88-85B7-C3E713225FD4}"/>
              </a:ext>
            </a:extLst>
          </p:cNvPr>
          <p:cNvSpPr/>
          <p:nvPr/>
        </p:nvSpPr>
        <p:spPr>
          <a:xfrm>
            <a:off x="7179406" y="20479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6"/>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6087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ACF3A8CF-CF1B-424A-9148-BBFD9F13A3E9}"/>
              </a:ext>
            </a:extLst>
          </p:cNvPr>
          <p:cNvSpPr txBox="1"/>
          <p:nvPr/>
        </p:nvSpPr>
        <p:spPr>
          <a:xfrm>
            <a:off x="0" y="1727845"/>
            <a:ext cx="30275212" cy="1107996"/>
          </a:xfrm>
          <a:prstGeom prst="rect">
            <a:avLst/>
          </a:prstGeom>
          <a:noFill/>
        </p:spPr>
        <p:txBody>
          <a:bodyPr wrap="square" rtlCol="0">
            <a:spAutoFit/>
          </a:bodyPr>
          <a:lstStyle/>
          <a:p>
            <a:pPr algn="ctr"/>
            <a:r>
              <a:rPr lang="en-GB" sz="6600" b="1" dirty="0">
                <a:solidFill>
                  <a:schemeClr val="bg1">
                    <a:lumMod val="50000"/>
                  </a:schemeClr>
                </a:solidFill>
              </a:rPr>
              <a:t>Stakeholder engagement activities summary</a:t>
            </a:r>
          </a:p>
        </p:txBody>
      </p:sp>
      <p:graphicFrame>
        <p:nvGraphicFramePr>
          <p:cNvPr id="3" name="Diagram 2">
            <a:extLst>
              <a:ext uri="{FF2B5EF4-FFF2-40B4-BE49-F238E27FC236}">
                <a16:creationId xmlns:a16="http://schemas.microsoft.com/office/drawing/2014/main" id="{16A75212-3519-4E6A-8D0F-2DF552C8252C}"/>
              </a:ext>
            </a:extLst>
          </p:cNvPr>
          <p:cNvGraphicFramePr/>
          <p:nvPr>
            <p:extLst>
              <p:ext uri="{D42A27DB-BD31-4B8C-83A1-F6EECF244321}">
                <p14:modId xmlns:p14="http://schemas.microsoft.com/office/powerpoint/2010/main" val="2196871796"/>
              </p:ext>
            </p:extLst>
          </p:nvPr>
        </p:nvGraphicFramePr>
        <p:xfrm>
          <a:off x="1708485" y="2382254"/>
          <a:ext cx="27407936" cy="186223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C2168DE7-0A95-4692-961B-95CF9E0C960F}"/>
              </a:ext>
            </a:extLst>
          </p:cNvPr>
          <p:cNvSpPr txBox="1"/>
          <p:nvPr/>
        </p:nvSpPr>
        <p:spPr>
          <a:xfrm>
            <a:off x="2548085" y="2921946"/>
            <a:ext cx="24935674" cy="400110"/>
          </a:xfrm>
          <a:prstGeom prst="rect">
            <a:avLst/>
          </a:prstGeom>
          <a:noFill/>
        </p:spPr>
        <p:txBody>
          <a:bodyPr wrap="square" rtlCol="0">
            <a:spAutoFit/>
          </a:bodyPr>
          <a:lstStyle/>
          <a:p>
            <a:r>
              <a:rPr lang="en-GB" sz="2000" dirty="0">
                <a:solidFill>
                  <a:schemeClr val="bg1">
                    <a:lumMod val="50000"/>
                  </a:schemeClr>
                </a:solidFill>
              </a:rPr>
              <a:t>Having devised your communications plan, now think about ways you can communicate with your identified stakeholders, be it individual meetings through to running events and/or participating in industry events</a:t>
            </a:r>
          </a:p>
        </p:txBody>
      </p:sp>
      <p:sp>
        <p:nvSpPr>
          <p:cNvPr id="9" name="Rectangle 8">
            <a:extLst>
              <a:ext uri="{FF2B5EF4-FFF2-40B4-BE49-F238E27FC236}">
                <a16:creationId xmlns:a16="http://schemas.microsoft.com/office/drawing/2014/main" id="{43C83A6E-5B73-460D-9185-399F55F4B3F6}"/>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7"/>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hlinkClick r:id="rId8"/>
            <a:extLst>
              <a:ext uri="{FF2B5EF4-FFF2-40B4-BE49-F238E27FC236}">
                <a16:creationId xmlns:a16="http://schemas.microsoft.com/office/drawing/2014/main" id="{7C16FA84-616E-45E1-8045-A53C507F1B6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
        <p:nvSpPr>
          <p:cNvPr id="11" name="TextBox 10">
            <a:extLst>
              <a:ext uri="{FF2B5EF4-FFF2-40B4-BE49-F238E27FC236}">
                <a16:creationId xmlns:a16="http://schemas.microsoft.com/office/drawing/2014/main" id="{C6107C15-5BA4-4A57-A228-A68CB108B1A7}"/>
              </a:ext>
            </a:extLst>
          </p:cNvPr>
          <p:cNvSpPr txBox="1"/>
          <p:nvPr/>
        </p:nvSpPr>
        <p:spPr>
          <a:xfrm>
            <a:off x="7807569" y="379006"/>
            <a:ext cx="14507062" cy="1323439"/>
          </a:xfrm>
          <a:prstGeom prst="rect">
            <a:avLst/>
          </a:prstGeom>
          <a:noFill/>
        </p:spPr>
        <p:txBody>
          <a:bodyPr wrap="square" rtlCol="0">
            <a:spAutoFit/>
          </a:bodyPr>
          <a:lstStyle/>
          <a:p>
            <a:pPr algn="ctr"/>
            <a:r>
              <a:rPr lang="en-GB" sz="8000" b="1" dirty="0"/>
              <a:t>Engagement Plan</a:t>
            </a:r>
          </a:p>
        </p:txBody>
      </p:sp>
    </p:spTree>
    <p:extLst>
      <p:ext uri="{BB962C8B-B14F-4D97-AF65-F5344CB8AC3E}">
        <p14:creationId xmlns:p14="http://schemas.microsoft.com/office/powerpoint/2010/main" val="1297685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9AD89E78-8B1C-4559-B72A-2BA34346F350}"/>
              </a:ext>
            </a:extLst>
          </p:cNvPr>
          <p:cNvSpPr txBox="1"/>
          <p:nvPr/>
        </p:nvSpPr>
        <p:spPr>
          <a:xfrm>
            <a:off x="4712677" y="372996"/>
            <a:ext cx="17601954" cy="1323439"/>
          </a:xfrm>
          <a:prstGeom prst="rect">
            <a:avLst/>
          </a:prstGeom>
          <a:noFill/>
        </p:spPr>
        <p:txBody>
          <a:bodyPr wrap="square" rtlCol="0">
            <a:spAutoFit/>
          </a:bodyPr>
          <a:lstStyle/>
          <a:p>
            <a:pPr algn="ctr"/>
            <a:r>
              <a:rPr lang="en-GB" sz="8000" b="1" dirty="0"/>
              <a:t>Event Plan</a:t>
            </a:r>
          </a:p>
        </p:txBody>
      </p:sp>
      <p:graphicFrame>
        <p:nvGraphicFramePr>
          <p:cNvPr id="19" name="Table 18">
            <a:extLst>
              <a:ext uri="{FF2B5EF4-FFF2-40B4-BE49-F238E27FC236}">
                <a16:creationId xmlns:a16="http://schemas.microsoft.com/office/drawing/2014/main" id="{6F329767-F0FF-456B-854F-B42A4785BDEE}"/>
              </a:ext>
            </a:extLst>
          </p:cNvPr>
          <p:cNvGraphicFramePr>
            <a:graphicFrameLocks noGrp="1"/>
          </p:cNvGraphicFramePr>
          <p:nvPr>
            <p:extLst>
              <p:ext uri="{D42A27DB-BD31-4B8C-83A1-F6EECF244321}">
                <p14:modId xmlns:p14="http://schemas.microsoft.com/office/powerpoint/2010/main" val="3483535289"/>
              </p:ext>
            </p:extLst>
          </p:nvPr>
        </p:nvGraphicFramePr>
        <p:xfrm>
          <a:off x="1027322" y="3651167"/>
          <a:ext cx="17092236" cy="16428753"/>
        </p:xfrm>
        <a:graphic>
          <a:graphicData uri="http://schemas.openxmlformats.org/drawingml/2006/table">
            <a:tbl>
              <a:tblPr firstRow="1" bandRow="1">
                <a:tableStyleId>{C083E6E3-FA7D-4D7B-A595-EF9225AFEA82}</a:tableStyleId>
              </a:tblPr>
              <a:tblGrid>
                <a:gridCol w="7206942">
                  <a:extLst>
                    <a:ext uri="{9D8B030D-6E8A-4147-A177-3AD203B41FA5}">
                      <a16:colId xmlns:a16="http://schemas.microsoft.com/office/drawing/2014/main" val="3094313216"/>
                    </a:ext>
                  </a:extLst>
                </a:gridCol>
                <a:gridCol w="9885294">
                  <a:extLst>
                    <a:ext uri="{9D8B030D-6E8A-4147-A177-3AD203B41FA5}">
                      <a16:colId xmlns:a16="http://schemas.microsoft.com/office/drawing/2014/main" val="2907744633"/>
                    </a:ext>
                  </a:extLst>
                </a:gridCol>
              </a:tblGrid>
              <a:tr h="1388122">
                <a:tc>
                  <a:txBody>
                    <a:bodyPr/>
                    <a:lstStyle/>
                    <a:p>
                      <a:r>
                        <a:rPr lang="en-GB" b="1" dirty="0">
                          <a:solidFill>
                            <a:schemeClr val="bg1"/>
                          </a:solidFill>
                        </a:rPr>
                        <a:t>Purpose</a:t>
                      </a:r>
                      <a:endParaRPr lang="en-GB" sz="2400" b="1" dirty="0">
                        <a:solidFill>
                          <a:schemeClr val="bg1"/>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9749"/>
                  </a:ext>
                </a:extLst>
              </a:tr>
              <a:tr h="1388122">
                <a:tc>
                  <a:txBody>
                    <a:bodyPr/>
                    <a:lstStyle/>
                    <a:p>
                      <a:r>
                        <a:rPr lang="en-GB" b="1" dirty="0">
                          <a:solidFill>
                            <a:schemeClr val="bg1"/>
                          </a:solidFill>
                        </a:rPr>
                        <a:t>Delivery partner(s)</a:t>
                      </a:r>
                      <a:endParaRPr lang="en-GB" sz="2400" b="1" dirty="0">
                        <a:solidFill>
                          <a:schemeClr val="bg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7554388"/>
                  </a:ext>
                </a:extLst>
              </a:tr>
              <a:tr h="1958310">
                <a:tc>
                  <a:txBody>
                    <a:bodyPr/>
                    <a:lstStyle/>
                    <a:p>
                      <a:r>
                        <a:rPr lang="en-GB" b="1" dirty="0">
                          <a:solidFill>
                            <a:schemeClr val="bg1"/>
                          </a:solidFill>
                        </a:rPr>
                        <a:t>Principles</a:t>
                      </a:r>
                    </a:p>
                    <a:p>
                      <a:r>
                        <a:rPr lang="en-GB" sz="2400" b="1" dirty="0">
                          <a:solidFill>
                            <a:schemeClr val="bg1"/>
                          </a:solidFill>
                        </a:rPr>
                        <a:t>What are the ground rules? How to do this? E.g. Chatham house rules, activities are interactive, flexible, responsive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8954968"/>
                  </a:ext>
                </a:extLst>
              </a:tr>
              <a:tr h="1607906">
                <a:tc>
                  <a:txBody>
                    <a:bodyPr/>
                    <a:lstStyle/>
                    <a:p>
                      <a:r>
                        <a:rPr lang="en-GB" b="1" dirty="0">
                          <a:solidFill>
                            <a:schemeClr val="bg1"/>
                          </a:solidFill>
                        </a:rPr>
                        <a:t>Vision</a:t>
                      </a:r>
                    </a:p>
                    <a:p>
                      <a:r>
                        <a:rPr lang="en-GB" sz="2400" b="1" dirty="0">
                          <a:solidFill>
                            <a:schemeClr val="bg1"/>
                          </a:solidFill>
                        </a:rPr>
                        <a:t>What are the outcomes we wish to achieve with this event?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0544273"/>
                  </a:ext>
                </a:extLst>
              </a:tr>
              <a:tr h="1726593">
                <a:tc>
                  <a:txBody>
                    <a:bodyPr/>
                    <a:lstStyle/>
                    <a:p>
                      <a:r>
                        <a:rPr lang="en-GB" b="1" dirty="0">
                          <a:solidFill>
                            <a:schemeClr val="bg1"/>
                          </a:solidFill>
                        </a:rPr>
                        <a:t>Contributors</a:t>
                      </a:r>
                    </a:p>
                    <a:p>
                      <a:endParaRPr lang="en-GB" b="1" dirty="0">
                        <a:solidFill>
                          <a:schemeClr val="bg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440170"/>
                  </a:ext>
                </a:extLst>
              </a:tr>
              <a:tr h="1774924">
                <a:tc>
                  <a:txBody>
                    <a:bodyPr/>
                    <a:lstStyle/>
                    <a:p>
                      <a:r>
                        <a:rPr lang="en-GB" b="1" dirty="0">
                          <a:solidFill>
                            <a:schemeClr val="bg1"/>
                          </a:solidFill>
                        </a:rPr>
                        <a:t>Attendees</a:t>
                      </a:r>
                    </a:p>
                    <a:p>
                      <a:r>
                        <a:rPr lang="en-GB" sz="2400" b="1" dirty="0">
                          <a:solidFill>
                            <a:schemeClr val="bg1"/>
                          </a:solidFill>
                        </a:rPr>
                        <a:t>Who to invite and how</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9748686"/>
                  </a:ext>
                </a:extLst>
              </a:tr>
              <a:tr h="1607906">
                <a:tc>
                  <a:txBody>
                    <a:bodyPr/>
                    <a:lstStyle/>
                    <a:p>
                      <a:r>
                        <a:rPr lang="en-GB" b="1" dirty="0">
                          <a:solidFill>
                            <a:schemeClr val="bg1"/>
                          </a:solidFill>
                        </a:rPr>
                        <a:t>Preparation </a:t>
                      </a:r>
                    </a:p>
                    <a:p>
                      <a:r>
                        <a:rPr lang="en-GB" sz="2400" b="1" dirty="0">
                          <a:solidFill>
                            <a:schemeClr val="bg1"/>
                          </a:solidFill>
                        </a:rPr>
                        <a:t>Tasks to do in advance including any pre-assigned work for attendees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9786838"/>
                  </a:ext>
                </a:extLst>
              </a:tr>
              <a:tr h="2777806">
                <a:tc>
                  <a:txBody>
                    <a:bodyPr/>
                    <a:lstStyle/>
                    <a:p>
                      <a:r>
                        <a:rPr lang="en-GB" b="1" dirty="0">
                          <a:solidFill>
                            <a:schemeClr val="bg1"/>
                          </a:solidFill>
                        </a:rPr>
                        <a:t>Room setup &amp; materials</a:t>
                      </a:r>
                    </a:p>
                    <a:p>
                      <a:r>
                        <a:rPr lang="en-GB" sz="2400" b="1" dirty="0">
                          <a:solidFill>
                            <a:schemeClr val="bg1"/>
                          </a:solidFill>
                        </a:rPr>
                        <a:t>Cabaret/theatre/other</a:t>
                      </a:r>
                    </a:p>
                    <a:p>
                      <a:r>
                        <a:rPr lang="en-GB" sz="2400" b="1" dirty="0">
                          <a:solidFill>
                            <a:schemeClr val="bg1"/>
                          </a:solidFill>
                        </a:rPr>
                        <a:t>Audio-visual </a:t>
                      </a:r>
                    </a:p>
                    <a:p>
                      <a:r>
                        <a:rPr lang="en-GB" sz="2400" b="1" dirty="0">
                          <a:solidFill>
                            <a:schemeClr val="bg1"/>
                          </a:solidFill>
                        </a:rPr>
                        <a:t>Flip charts/other materials required</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endParaRPr lang="en-GB"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3945124"/>
                  </a:ext>
                </a:extLst>
              </a:tr>
              <a:tr h="1774924">
                <a:tc>
                  <a:txBody>
                    <a:bodyPr/>
                    <a:lstStyle/>
                    <a:p>
                      <a:r>
                        <a:rPr lang="en-GB" b="1" dirty="0">
                          <a:solidFill>
                            <a:schemeClr val="bg1"/>
                          </a:solidFill>
                        </a:rPr>
                        <a:t>Catering</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B050"/>
                    </a:solidFill>
                  </a:tcPr>
                </a:tc>
                <a:tc>
                  <a:txBody>
                    <a:bodyPr/>
                    <a:lstStyle/>
                    <a:p>
                      <a:endParaRPr lang="en-GB"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16754808"/>
                  </a:ext>
                </a:extLst>
              </a:tr>
            </a:tbl>
          </a:graphicData>
        </a:graphic>
      </p:graphicFrame>
      <p:sp>
        <p:nvSpPr>
          <p:cNvPr id="25" name="TextBox 24">
            <a:extLst>
              <a:ext uri="{FF2B5EF4-FFF2-40B4-BE49-F238E27FC236}">
                <a16:creationId xmlns:a16="http://schemas.microsoft.com/office/drawing/2014/main" id="{1FC56903-86EC-451A-A1B3-407910D17C01}"/>
              </a:ext>
            </a:extLst>
          </p:cNvPr>
          <p:cNvSpPr txBox="1"/>
          <p:nvPr/>
        </p:nvSpPr>
        <p:spPr>
          <a:xfrm>
            <a:off x="20873912" y="3338345"/>
            <a:ext cx="8373979" cy="1107996"/>
          </a:xfrm>
          <a:prstGeom prst="rect">
            <a:avLst/>
          </a:prstGeom>
          <a:noFill/>
        </p:spPr>
        <p:txBody>
          <a:bodyPr wrap="square" rtlCol="0">
            <a:spAutoFit/>
          </a:bodyPr>
          <a:lstStyle/>
          <a:p>
            <a:pPr algn="ctr"/>
            <a:r>
              <a:rPr lang="en-GB" sz="6600" b="1" dirty="0"/>
              <a:t>Agenda for the event:</a:t>
            </a:r>
          </a:p>
        </p:txBody>
      </p:sp>
      <p:sp>
        <p:nvSpPr>
          <p:cNvPr id="8" name="TextBox 7">
            <a:extLst>
              <a:ext uri="{FF2B5EF4-FFF2-40B4-BE49-F238E27FC236}">
                <a16:creationId xmlns:a16="http://schemas.microsoft.com/office/drawing/2014/main" id="{F58C0FF0-1411-4DD8-A3F6-97D398CCBDC4}"/>
              </a:ext>
            </a:extLst>
          </p:cNvPr>
          <p:cNvSpPr txBox="1"/>
          <p:nvPr/>
        </p:nvSpPr>
        <p:spPr>
          <a:xfrm>
            <a:off x="2822195" y="2073635"/>
            <a:ext cx="24935674" cy="400110"/>
          </a:xfrm>
          <a:prstGeom prst="rect">
            <a:avLst/>
          </a:prstGeom>
          <a:noFill/>
        </p:spPr>
        <p:txBody>
          <a:bodyPr wrap="square" rtlCol="0">
            <a:spAutoFit/>
          </a:bodyPr>
          <a:lstStyle/>
          <a:p>
            <a:r>
              <a:rPr lang="en-GB" sz="2000" dirty="0">
                <a:solidFill>
                  <a:schemeClr val="bg1">
                    <a:lumMod val="50000"/>
                  </a:schemeClr>
                </a:solidFill>
              </a:rPr>
              <a:t>If your activities programme includes running an event, you might find it helpful to use this event plan template </a:t>
            </a:r>
          </a:p>
        </p:txBody>
      </p:sp>
      <p:sp>
        <p:nvSpPr>
          <p:cNvPr id="9" name="Rectangle 8">
            <a:extLst>
              <a:ext uri="{FF2B5EF4-FFF2-40B4-BE49-F238E27FC236}">
                <a16:creationId xmlns:a16="http://schemas.microsoft.com/office/drawing/2014/main" id="{364CD347-28E9-4D05-A247-7B184FFAFF77}"/>
              </a:ext>
            </a:extLst>
          </p:cNvPr>
          <p:cNvSpPr/>
          <p:nvPr/>
        </p:nvSpPr>
        <p:spPr>
          <a:xfrm>
            <a:off x="7179406" y="20346223"/>
            <a:ext cx="15135225" cy="738664"/>
          </a:xfrm>
          <a:prstGeom prst="rect">
            <a:avLst/>
          </a:prstGeom>
        </p:spPr>
        <p:txBody>
          <a:bodyPr>
            <a:spAutoFit/>
          </a:bodyPr>
          <a:lstStyle/>
          <a:p>
            <a:pPr>
              <a:spcAft>
                <a:spcPts val="0"/>
              </a:spcAft>
              <a:tabLst>
                <a:tab pos="2865755" algn="ctr"/>
                <a:tab pos="5731510" algn="r"/>
              </a:tabLst>
            </a:pPr>
            <a:r>
              <a:rPr lang="en-GB" sz="2400"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Author: Turner, B. D. </a:t>
            </a:r>
          </a:p>
          <a:p>
            <a:pPr>
              <a:spcAft>
                <a:spcPts val="0"/>
              </a:spcAft>
              <a:tabLst>
                <a:tab pos="2865755" algn="ctr"/>
                <a:tab pos="5731510" algn="r"/>
              </a:tabLst>
            </a:pP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Licensed under Creative Commons Attribution 4.0 International: </a:t>
            </a:r>
            <a:r>
              <a:rPr lang="en-GB" u="sng" dirty="0">
                <a:solidFill>
                  <a:srgbClr val="0000FF"/>
                </a:solidFill>
                <a:latin typeface="Arial" panose="020B0604020202020204" pitchFamily="34" charset="0"/>
                <a:ea typeface="Calibri" panose="020F0502020204030204" pitchFamily="34" charset="0"/>
                <a:cs typeface="Times New Roman" panose="02020603050405020304" pitchFamily="18" charset="0"/>
                <a:hlinkClick r:id="rId2"/>
              </a:rPr>
              <a:t>https://creativecommons.org/licenses/by/4.0/</a:t>
            </a:r>
            <a:r>
              <a:rPr lang="en-GB" dirty="0">
                <a:solidFill>
                  <a:srgbClr val="222222"/>
                </a:solidFill>
                <a:latin typeface="Arial" panose="020B0604020202020204" pitchFamily="34" charset="0"/>
                <a:ea typeface="Calibri" panose="020F0502020204030204" pitchFamily="34" charset="0"/>
                <a:cs typeface="Times New Roman" panose="02020603050405020304" pitchFamily="18" charset="0"/>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hlinkClick r:id="rId3"/>
            <a:extLst>
              <a:ext uri="{FF2B5EF4-FFF2-40B4-BE49-F238E27FC236}">
                <a16:creationId xmlns:a16="http://schemas.microsoft.com/office/drawing/2014/main" id="{8CBC7C98-FCBC-438A-9ECE-468DCA7B31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15704" y="502785"/>
            <a:ext cx="5745293" cy="1080000"/>
          </a:xfrm>
          <a:prstGeom prst="rect">
            <a:avLst/>
          </a:prstGeom>
        </p:spPr>
      </p:pic>
    </p:spTree>
    <p:extLst>
      <p:ext uri="{BB962C8B-B14F-4D97-AF65-F5344CB8AC3E}">
        <p14:creationId xmlns:p14="http://schemas.microsoft.com/office/powerpoint/2010/main" val="9578359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TotalTime>
  <Words>1323</Words>
  <Application>Microsoft Office PowerPoint</Application>
  <PresentationFormat>Custom</PresentationFormat>
  <Paragraphs>155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Briony Turner</dc:creator>
  <cp:lastModifiedBy>Briony Turner</cp:lastModifiedBy>
  <cp:revision>16</cp:revision>
  <dcterms:created xsi:type="dcterms:W3CDTF">2018-07-05T05:51:35Z</dcterms:created>
  <dcterms:modified xsi:type="dcterms:W3CDTF">2018-08-02T09:09:03Z</dcterms:modified>
</cp:coreProperties>
</file>