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Planning for data management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 why Data tree? </a:t>
            </a:r>
          </a:p>
          <a:p>
            <a:pPr/>
            <a:r>
              <a:t>The easy answer is “because Nerc wanted to fund it”, That’s not the full story, but it is where we started.</a:t>
            </a:r>
          </a:p>
          <a:p>
            <a:pPr/>
            <a:r>
              <a:t>There are already a lot of great Data Management resources and guides focused at researchers, (Mantra, DMPonline and DCC materials, many institutions have at least some support / guidance on DM matters). </a:t>
            </a:r>
          </a:p>
          <a:p>
            <a:pPr/>
          </a:p>
          <a:p>
            <a:pPr/>
            <a:r>
              <a:t>NERC’s Data centres have some resources / help available, but not always easy to find. </a:t>
            </a:r>
          </a:p>
          <a:p>
            <a:pPr/>
          </a:p>
          <a:p>
            <a:pPr/>
            <a:r>
              <a:t>So: one starting point for Data Tree was wanting to bring together a lot of information and guidance about how PhD / EcRs, funded by NERC can make use of the DCs. </a:t>
            </a:r>
          </a:p>
          <a:p>
            <a:pPr/>
          </a:p>
          <a:p>
            <a:pPr/>
            <a:r>
              <a:t>More than that - wanted to have a resource useful to everyone involved in research. Excuse to bring together information from different sources / people, so researchers coming to the course would be exposed to a lot of different data-related topics.</a:t>
            </a:r>
          </a:p>
          <a:p>
            <a:pPr/>
          </a:p>
          <a:p>
            <a:pPr/>
            <a:r>
              <a:t>We needed to go beyond ‘just’ data management. What is the reason for good data management? Purpose of your data? 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course is split into 3 sections:</a:t>
            </a:r>
          </a:p>
          <a:p>
            <a:pPr/>
          </a:p>
          <a:p>
            <a:pPr/>
            <a:r>
              <a:t>1st section is the core ‘Data Management’ content - this is where you’d find what you might typically expect from a DM course. </a:t>
            </a:r>
          </a:p>
          <a:p>
            <a:pPr/>
          </a:p>
          <a:p>
            <a:pPr/>
            <a:r>
              <a:t>Topic 1 discusses a lot of general topics about working with data in the context of research: </a:t>
            </a:r>
          </a:p>
          <a:p>
            <a:pPr/>
            <a:r>
              <a:t> - core terminology;</a:t>
            </a:r>
          </a:p>
          <a:p>
            <a:pPr/>
            <a:r>
              <a:t> - research data life cycle</a:t>
            </a:r>
          </a:p>
          <a:p>
            <a:pPr/>
            <a:r>
              <a:t> - issues around open data - sharing data and ‘FAIR’ </a:t>
            </a:r>
          </a:p>
          <a:p>
            <a:pPr/>
            <a:r>
              <a:t> - policy;</a:t>
            </a:r>
          </a:p>
          <a:p>
            <a:pPr/>
            <a:r>
              <a:t> - touch on a few other things like reproducibility, ethics, publishing. </a:t>
            </a:r>
          </a:p>
          <a:p>
            <a:pPr/>
          </a:p>
          <a:p>
            <a:pPr/>
            <a:r>
              <a:t>Topic 2 focuses on how you actually handle your data.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 types of content in the course.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Main content is a set of interactive presentations (mainly text / visuals), which guide you through the key learning points and test understanding as you go. </a:t>
            </a:r>
          </a:p>
          <a:p>
            <a:pPr/>
          </a:p>
          <a:p>
            <a:pPr/>
            <a:r>
              <a:t>We’ll also be adding downloadable versions of the presentations to make it easier to quickly reference particular sections.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content - video; audio / animated clips from interviews; links to external resources and added documentation.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Flexible content to meet your needs.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Flexible content to meet your needs.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1pPr>
            <a:lvl2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2pPr>
            <a:lvl3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3pPr>
            <a:lvl4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4pPr>
            <a:lvl5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1pPr>
            <a:lvl2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2pPr>
            <a:lvl3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3pPr>
            <a:lvl4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4pPr>
            <a:lvl5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1pPr>
            <a:lvl2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2pPr>
            <a:lvl3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3pPr>
            <a:lvl4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4pPr>
            <a:lvl5pPr marL="0" indent="0" algn="ctr">
              <a:spcBef>
                <a:spcPts val="0"/>
              </a:spcBef>
              <a:buSzTx/>
              <a:buNone/>
              <a:defRPr sz="6400">
                <a:latin typeface="HK Grotesk Regular"/>
                <a:ea typeface="HK Grotesk Regular"/>
                <a:cs typeface="HK Grotesk Regular"/>
                <a:sym typeface="HK Grotesk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895093"/>
          </a:solidFill>
          <a:uFillTx/>
          <a:latin typeface="+mj-lt"/>
          <a:ea typeface="+mj-ea"/>
          <a:cs typeface="+mj-cs"/>
          <a:sym typeface="MADE Likes Slab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895093"/>
          </a:solidFill>
          <a:uFillTx/>
          <a:latin typeface="+mj-lt"/>
          <a:ea typeface="+mj-ea"/>
          <a:cs typeface="+mj-cs"/>
          <a:sym typeface="MADE Likes Slab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895093"/>
          </a:solidFill>
          <a:uFillTx/>
          <a:latin typeface="+mj-lt"/>
          <a:ea typeface="+mj-ea"/>
          <a:cs typeface="+mj-cs"/>
          <a:sym typeface="MADE Likes Slab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895093"/>
          </a:solidFill>
          <a:uFillTx/>
          <a:latin typeface="+mj-lt"/>
          <a:ea typeface="+mj-ea"/>
          <a:cs typeface="+mj-cs"/>
          <a:sym typeface="MADE Likes Slab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895093"/>
          </a:solidFill>
          <a:uFillTx/>
          <a:latin typeface="+mj-lt"/>
          <a:ea typeface="+mj-ea"/>
          <a:cs typeface="+mj-cs"/>
          <a:sym typeface="MADE Likes Slab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895093"/>
          </a:solidFill>
          <a:uFillTx/>
          <a:latin typeface="+mj-lt"/>
          <a:ea typeface="+mj-ea"/>
          <a:cs typeface="+mj-cs"/>
          <a:sym typeface="MADE Likes Slab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895093"/>
          </a:solidFill>
          <a:uFillTx/>
          <a:latin typeface="+mj-lt"/>
          <a:ea typeface="+mj-ea"/>
          <a:cs typeface="+mj-cs"/>
          <a:sym typeface="MADE Likes Slab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895093"/>
          </a:solidFill>
          <a:uFillTx/>
          <a:latin typeface="+mj-lt"/>
          <a:ea typeface="+mj-ea"/>
          <a:cs typeface="+mj-cs"/>
          <a:sym typeface="MADE Likes Slab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895093"/>
          </a:solidFill>
          <a:uFillTx/>
          <a:latin typeface="+mj-lt"/>
          <a:ea typeface="+mj-ea"/>
          <a:cs typeface="+mj-cs"/>
          <a:sym typeface="MADE Likes Slab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ata_tree_NERC_logos.jpg" descr="data_tree_NERC_logos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5719960" y="9642982"/>
            <a:ext cx="12944066" cy="337608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Data Tree Online Cours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Tree Online Course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What’s Nex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Next?</a:t>
            </a:r>
          </a:p>
        </p:txBody>
      </p:sp>
      <p:sp>
        <p:nvSpPr>
          <p:cNvPr id="176" name="First 3 modules available this eve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sz="6600"/>
            </a:pPr>
            <a:r>
              <a:t>First 3 modules available this evening</a:t>
            </a:r>
          </a:p>
          <a:p>
            <a:pPr>
              <a:defRPr sz="6600"/>
            </a:pPr>
            <a:r>
              <a:t>Full course available 18th July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Data_Tree_logofest.png" descr="Data_Tree_logofes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65824" y="4051090"/>
            <a:ext cx="26915648" cy="8817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data_tree_NERC_logos.jpg" descr="data_tree_NERC_logos.jpg"/>
          <p:cNvPicPr>
            <a:picLocks noChangeAspect="1"/>
          </p:cNvPicPr>
          <p:nvPr/>
        </p:nvPicPr>
        <p:blipFill>
          <a:blip r:embed="rId4">
            <a:extLst/>
          </a:blip>
          <a:srcRect l="0" t="0" r="36539" b="0"/>
          <a:stretch>
            <a:fillRect/>
          </a:stretch>
        </p:blipFill>
        <p:spPr>
          <a:xfrm>
            <a:off x="8084740" y="324465"/>
            <a:ext cx="8214391" cy="3376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6661" y="3483836"/>
            <a:ext cx="6453436" cy="9200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16561" y="3968295"/>
            <a:ext cx="11008712" cy="8256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tats4sd.png" descr="stats4s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65261" y="308836"/>
            <a:ext cx="81026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916783"/>
            <a:ext cx="24384001" cy="14632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ring together information about NERC Data Centres…"/>
          <p:cNvSpPr txBox="1"/>
          <p:nvPr>
            <p:ph type="body" sz="half" idx="1"/>
          </p:nvPr>
        </p:nvSpPr>
        <p:spPr>
          <a:xfrm>
            <a:off x="10809782" y="2766051"/>
            <a:ext cx="11885118" cy="7249050"/>
          </a:xfrm>
          <a:prstGeom prst="rect">
            <a:avLst/>
          </a:prstGeom>
        </p:spPr>
        <p:txBody>
          <a:bodyPr/>
          <a:lstStyle/>
          <a:p>
            <a:pPr/>
            <a:r>
              <a:t>Bring together information about NERC Data Centres</a:t>
            </a:r>
          </a:p>
          <a:p>
            <a:pPr/>
            <a:r>
              <a:t>Broad overview of many Data / Data Management topics</a:t>
            </a:r>
          </a:p>
          <a:p>
            <a:pPr>
              <a:defRPr sz="6700"/>
            </a:pPr>
            <a:r>
              <a:t>Purpose of your data!</a:t>
            </a:r>
          </a:p>
        </p:txBody>
      </p:sp>
      <p:sp>
        <p:nvSpPr>
          <p:cNvPr id="131" name="Why Data Tree?"/>
          <p:cNvSpPr txBox="1"/>
          <p:nvPr>
            <p:ph type="title"/>
          </p:nvPr>
        </p:nvSpPr>
        <p:spPr>
          <a:xfrm>
            <a:off x="1689100" y="-6223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Why Data Tree?</a:t>
            </a:r>
          </a:p>
        </p:txBody>
      </p:sp>
      <p:pic>
        <p:nvPicPr>
          <p:cNvPr id="132" name="data_tree_NERC_logos.jpg" descr="data_tree_NERC_logos.jpg"/>
          <p:cNvPicPr>
            <a:picLocks noChangeAspect="1"/>
          </p:cNvPicPr>
          <p:nvPr/>
        </p:nvPicPr>
        <p:blipFill>
          <a:blip r:embed="rId3">
            <a:extLst/>
          </a:blip>
          <a:srcRect l="62722" t="0" r="0" b="0"/>
          <a:stretch>
            <a:fillRect/>
          </a:stretch>
        </p:blipFill>
        <p:spPr>
          <a:xfrm>
            <a:off x="2993318" y="3672681"/>
            <a:ext cx="4552734" cy="3185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data-application-module-icon.png" descr="data-application-module-ic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49555" y="10144550"/>
            <a:ext cx="4475854" cy="2505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data-management-module-icon.png" descr="data-management-module-ic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92889" y="10144550"/>
            <a:ext cx="4475854" cy="2505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end-users-module-icon.png" descr="end-users-module-ico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374986" y="10015100"/>
            <a:ext cx="4938326" cy="2764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he Course"/>
          <p:cNvSpPr txBox="1"/>
          <p:nvPr>
            <p:ph type="title"/>
          </p:nvPr>
        </p:nvSpPr>
        <p:spPr>
          <a:xfrm>
            <a:off x="1689100" y="-6223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The Course</a:t>
            </a:r>
          </a:p>
        </p:txBody>
      </p:sp>
      <p:pic>
        <p:nvPicPr>
          <p:cNvPr id="140" name="data-application-module-icon.png" descr="data-application-module-ic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49555" y="9001550"/>
            <a:ext cx="4475854" cy="2505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ata-management-module-icon.png" descr="data-management-module-ic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2889" y="9001550"/>
            <a:ext cx="4475854" cy="2505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end-users-module-icon.png" descr="end-users-module-ic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374984" y="8872100"/>
            <a:ext cx="4938327" cy="276456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Data Management"/>
          <p:cNvSpPr txBox="1"/>
          <p:nvPr/>
        </p:nvSpPr>
        <p:spPr>
          <a:xfrm>
            <a:off x="2692223" y="11859735"/>
            <a:ext cx="487718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Data Management</a:t>
            </a:r>
          </a:p>
        </p:txBody>
      </p:sp>
      <p:sp>
        <p:nvSpPr>
          <p:cNvPr id="144" name="Data Application"/>
          <p:cNvSpPr txBox="1"/>
          <p:nvPr/>
        </p:nvSpPr>
        <p:spPr>
          <a:xfrm>
            <a:off x="9761689" y="11859735"/>
            <a:ext cx="445158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Data Application</a:t>
            </a:r>
          </a:p>
        </p:txBody>
      </p:sp>
      <p:sp>
        <p:nvSpPr>
          <p:cNvPr id="145" name="Engaging End Users"/>
          <p:cNvSpPr txBox="1"/>
          <p:nvPr/>
        </p:nvSpPr>
        <p:spPr>
          <a:xfrm>
            <a:off x="16238112" y="11859735"/>
            <a:ext cx="52120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Engaging End Users</a:t>
            </a:r>
          </a:p>
        </p:txBody>
      </p:sp>
      <p:sp>
        <p:nvSpPr>
          <p:cNvPr id="146" name="1. Context"/>
          <p:cNvSpPr txBox="1"/>
          <p:nvPr/>
        </p:nvSpPr>
        <p:spPr>
          <a:xfrm>
            <a:off x="3702450" y="3625850"/>
            <a:ext cx="285673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1. Context</a:t>
            </a:r>
          </a:p>
        </p:txBody>
      </p:sp>
      <p:sp>
        <p:nvSpPr>
          <p:cNvPr id="147" name="2. Practicalities"/>
          <p:cNvSpPr txBox="1"/>
          <p:nvPr/>
        </p:nvSpPr>
        <p:spPr>
          <a:xfrm>
            <a:off x="3065050" y="4783326"/>
            <a:ext cx="413153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2. Practicalities</a:t>
            </a:r>
          </a:p>
        </p:txBody>
      </p:sp>
      <p:sp>
        <p:nvSpPr>
          <p:cNvPr id="148" name="3. NERC"/>
          <p:cNvSpPr txBox="1"/>
          <p:nvPr/>
        </p:nvSpPr>
        <p:spPr>
          <a:xfrm>
            <a:off x="3973156" y="5940803"/>
            <a:ext cx="231532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3. NERC</a:t>
            </a:r>
          </a:p>
        </p:txBody>
      </p:sp>
      <p:sp>
        <p:nvSpPr>
          <p:cNvPr id="149" name="4. Analysis"/>
          <p:cNvSpPr txBox="1"/>
          <p:nvPr/>
        </p:nvSpPr>
        <p:spPr>
          <a:xfrm>
            <a:off x="10644069" y="3625850"/>
            <a:ext cx="291806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4. Analysis</a:t>
            </a:r>
          </a:p>
        </p:txBody>
      </p:sp>
      <p:sp>
        <p:nvSpPr>
          <p:cNvPr id="150" name="5. Visualisation"/>
          <p:cNvSpPr txBox="1"/>
          <p:nvPr/>
        </p:nvSpPr>
        <p:spPr>
          <a:xfrm>
            <a:off x="10053023" y="4783326"/>
            <a:ext cx="410015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5. Visualisation</a:t>
            </a:r>
          </a:p>
        </p:txBody>
      </p:sp>
      <p:sp>
        <p:nvSpPr>
          <p:cNvPr id="151" name="6. Policy"/>
          <p:cNvSpPr txBox="1"/>
          <p:nvPr/>
        </p:nvSpPr>
        <p:spPr>
          <a:xfrm>
            <a:off x="17692051" y="3625850"/>
            <a:ext cx="230419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6. Policy</a:t>
            </a:r>
          </a:p>
        </p:txBody>
      </p:sp>
      <p:sp>
        <p:nvSpPr>
          <p:cNvPr id="152" name="7. Business"/>
          <p:cNvSpPr txBox="1"/>
          <p:nvPr/>
        </p:nvSpPr>
        <p:spPr>
          <a:xfrm>
            <a:off x="17326641" y="4783326"/>
            <a:ext cx="303501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7. Business</a:t>
            </a:r>
          </a:p>
        </p:txBody>
      </p:sp>
      <p:sp>
        <p:nvSpPr>
          <p:cNvPr id="153" name="8. Media and Public"/>
          <p:cNvSpPr txBox="1"/>
          <p:nvPr/>
        </p:nvSpPr>
        <p:spPr>
          <a:xfrm>
            <a:off x="16233263" y="5940803"/>
            <a:ext cx="522177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600">
                <a:latin typeface="HK Grotesk Bold"/>
                <a:ea typeface="HK Grotesk Bold"/>
                <a:cs typeface="HK Grotesk Bold"/>
                <a:sym typeface="HK Grotesk Bold"/>
              </a:defRPr>
            </a:lvl1pPr>
          </a:lstStyle>
          <a:p>
            <a:pPr/>
            <a:r>
              <a:t>8. Media and Public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urse Conten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Course Content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creenshot 2018-06-21 08.21.44.png" descr="Screenshot 2018-06-21 08.21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5857" y="279405"/>
            <a:ext cx="18432286" cy="13157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creenshot 2018-06-21 08.33.00.png" descr="Screenshot 2018-06-21 08.33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87741" y="4143117"/>
            <a:ext cx="10868436" cy="6136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7417" y="4143117"/>
            <a:ext cx="10840511" cy="6136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Using the cour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the course</a:t>
            </a:r>
          </a:p>
        </p:txBody>
      </p:sp>
      <p:sp>
        <p:nvSpPr>
          <p:cNvPr id="171" name="Designed to be modul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sz="6600"/>
            </a:pPr>
            <a:r>
              <a:t>Designed to be modular</a:t>
            </a:r>
          </a:p>
          <a:p>
            <a:pPr>
              <a:defRPr sz="6600"/>
            </a:pPr>
            <a:r>
              <a:t>Complete the bits you want / need</a:t>
            </a:r>
          </a:p>
          <a:p>
            <a:pPr>
              <a:defRPr sz="6600"/>
            </a:pPr>
            <a:r>
              <a:t>No timetable</a:t>
            </a:r>
          </a:p>
          <a:p>
            <a:pPr>
              <a:defRPr sz="6600"/>
            </a:pPr>
            <a:r>
              <a:t>(No facilitation…)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ADE Likes Slab"/>
        <a:ea typeface="MADE Likes Slab"/>
        <a:cs typeface="MADE Likes Slab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ADE Likes Slab"/>
        <a:ea typeface="MADE Likes Slab"/>
        <a:cs typeface="MADE Likes Slab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